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3" r:id="rId2"/>
    <p:sldId id="257" r:id="rId3"/>
    <p:sldId id="258" r:id="rId4"/>
    <p:sldId id="315" r:id="rId5"/>
    <p:sldId id="316" r:id="rId6"/>
    <p:sldId id="317" r:id="rId7"/>
    <p:sldId id="318" r:id="rId8"/>
    <p:sldId id="314" r:id="rId9"/>
    <p:sldId id="259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7" r:id="rId21"/>
    <p:sldId id="298" r:id="rId22"/>
    <p:sldId id="295" r:id="rId23"/>
    <p:sldId id="296" r:id="rId24"/>
    <p:sldId id="302" r:id="rId25"/>
    <p:sldId id="303" r:id="rId26"/>
    <p:sldId id="304" r:id="rId27"/>
    <p:sldId id="299" r:id="rId28"/>
    <p:sldId id="301" r:id="rId29"/>
    <p:sldId id="300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274" r:id="rId40"/>
    <p:sldId id="279" r:id="rId41"/>
    <p:sldId id="280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3399FF"/>
    <a:srgbClr val="3366CC"/>
    <a:srgbClr val="F6800A"/>
    <a:srgbClr val="9900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E182-0C6F-4A4C-AF92-99B881FAE710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725-E51A-4594-B047-B04AC77E177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912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E182-0C6F-4A4C-AF92-99B881FAE710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725-E51A-4594-B047-B04AC77E177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168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E182-0C6F-4A4C-AF92-99B881FAE710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725-E51A-4594-B047-B04AC77E177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195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E182-0C6F-4A4C-AF92-99B881FAE710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725-E51A-4594-B047-B04AC77E1771}" type="slidenum">
              <a:rPr lang="ru-RU" smtClean="0"/>
              <a:t>‹№›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208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E182-0C6F-4A4C-AF92-99B881FAE710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725-E51A-4594-B047-B04AC77E177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092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Відредагуйте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E182-0C6F-4A4C-AF92-99B881FAE710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725-E51A-4594-B047-B04AC77E1771}" type="slidenum">
              <a:rPr lang="ru-RU" smtClean="0"/>
              <a:t>‹№›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6500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Відредагуйте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E182-0C6F-4A4C-AF92-99B881FAE710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725-E51A-4594-B047-B04AC77E177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170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E182-0C6F-4A4C-AF92-99B881FAE710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725-E51A-4594-B047-B04AC77E177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458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E182-0C6F-4A4C-AF92-99B881FAE710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725-E51A-4594-B047-B04AC77E177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069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E182-0C6F-4A4C-AF92-99B881FAE710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725-E51A-4594-B047-B04AC77E177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283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E182-0C6F-4A4C-AF92-99B881FAE710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725-E51A-4594-B047-B04AC77E177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026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E182-0C6F-4A4C-AF92-99B881FAE710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725-E51A-4594-B047-B04AC77E177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184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E182-0C6F-4A4C-AF92-99B881FAE710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725-E51A-4594-B047-B04AC77E177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597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E182-0C6F-4A4C-AF92-99B881FAE710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725-E51A-4594-B047-B04AC77E177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506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E182-0C6F-4A4C-AF92-99B881FAE710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725-E51A-4594-B047-B04AC77E177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453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E182-0C6F-4A4C-AF92-99B881FAE710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725-E51A-4594-B047-B04AC77E177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124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E182-0C6F-4A4C-AF92-99B881FAE710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725-E51A-4594-B047-B04AC77E177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304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EB9E182-0C6F-4A4C-AF92-99B881FAE710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719C725-E51A-4594-B047-B04AC77E177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2791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emetodyst.mcfr.ua&#160;&#8250;" TargetMode="External"/><Relationship Id="rId2" Type="http://schemas.openxmlformats.org/officeDocument/2006/relationships/hyperlink" Target="file:///C:\Users\user\Downloads\&#1042;&#1080;&#1082;&#1086;&#1088;&#1080;&#1089;&#1090;&#1072;&#1085;&#1110;%20&#1076;&#1078;&#1077;&#1088;&#1077;&#1083;&#1072;:&#1052;&#1077;&#1090;&#1086;&#1076;&#1080;&#1095;&#1085;&#1110;%20&#1088;&#1077;&#1082;&#1086;&#1084;&#1077;&#1085;&#1076;&#1072;&#1094;&#1110;&#1111;%20&#1097;&#1086;&#1076;&#1086;%20&#1086;&#1088;&#1075;&#1072;&#1085;&#1110;&#1079;&#1072;&#1094;&#1110;&#1111;%20&#1086;&#1089;&#1074;&#1110;&#1090;&#1085;&#1100;&#1086;&#1075;&#1086;%20&#1087;&#1088;&#1086;&#1094;&#1077;&#1089;&#1091;%20&#1091;%202023\2024%20&#1085;.%20&#1088;.%20&#1091;%20&#1079;&#1072;&#1082;&#1083;&#1072;&#1076;&#1072;&#1093;%20&#1076;&#1086;&#1096;&#1082;&#1110;&#1083;&#1100;&#1085;&#1086;&#1111;%20&#1086;&#1089;&#1074;&#1110;&#1090;&#1080;%20%20%20%20%20%20%20%20%20%20%20%20%20%20%20%20%20%20%20%20%20%20%20%20%20%20%20%20%20%20%20%20%20%20%20%20%20%20%20%20%20%20%20%20%20%20&#1055;&#1088;&#1086;&#1092;&#1077;&#1089;&#1110;&#1081;&#1085;&#1080;&#1081;%20&#1087;&#1086;&#1088;&#1090;&#1088;&#1077;&#1090;%20&#1110;&#1085;&#1089;&#1090;&#1088;&#1091;&#1082;&#1090;&#1086;&#1088;&#1072;%20&#1079;%20&#1092;&#1110;&#1079;&#1082;&#1091;&#1083;&#1100;&#1090;&#1091;&#1088;&#1080;MCFRhttps:\emetodyst.mcfr.ua&#160;&#8250;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7079">
              <a:schemeClr val="tx2"/>
            </a:gs>
            <a:gs pos="61000">
              <a:schemeClr val="bg2">
                <a:tint val="97000"/>
                <a:hueMod val="92000"/>
                <a:satMod val="169000"/>
                <a:lumMod val="164000"/>
              </a:schemeClr>
            </a:gs>
            <a:gs pos="75000">
              <a:schemeClr val="accent1">
                <a:lumMod val="60000"/>
                <a:lumOff val="4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169E6FF-2921-4255-B952-84E6F31287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568" y="1190685"/>
            <a:ext cx="8136903" cy="547260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96DD82-1D93-4DDB-8493-FDA522177B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945" y="4413292"/>
            <a:ext cx="1835055" cy="244470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A4F360-C0CE-40BD-ADFB-DD32FE7FEFA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568" y="6315233"/>
            <a:ext cx="7449958" cy="43285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286FD9F-9ADF-487E-84B5-562D2FF0B00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19" y="4951443"/>
            <a:ext cx="2615697" cy="146687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C7CD055-8EE1-4F56-9876-8151D7A83D6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29" y="19115"/>
            <a:ext cx="2152075" cy="214597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24279A7-575C-4416-B24F-712C512CD24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719083"/>
            <a:ext cx="8785097" cy="1377815"/>
          </a:xfrm>
          <a:prstGeom prst="rect">
            <a:avLst/>
          </a:prstGeom>
        </p:spPr>
      </p:pic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5577A29B-A6A0-46FE-BA41-88318A2065A7}"/>
              </a:ext>
            </a:extLst>
          </p:cNvPr>
          <p:cNvSpPr/>
          <p:nvPr/>
        </p:nvSpPr>
        <p:spPr>
          <a:xfrm>
            <a:off x="251520" y="3172563"/>
            <a:ext cx="8640960" cy="1384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latin typeface="Arial Black" panose="020B0A04020102020204" pitchFamily="34" charset="0"/>
              </a:rPr>
              <a:t>Ведення</a:t>
            </a:r>
            <a:r>
              <a:rPr lang="ru-RU" sz="2800" dirty="0"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</a:rPr>
              <a:t>ділової</a:t>
            </a:r>
            <a:r>
              <a:rPr lang="ru-RU" sz="2800" dirty="0"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</a:rPr>
              <a:t>документації</a:t>
            </a:r>
            <a:r>
              <a:rPr lang="ru-RU" sz="2800" dirty="0">
                <a:latin typeface="Arial Black" panose="020B0A04020102020204" pitchFamily="34" charset="0"/>
              </a:rPr>
              <a:t> та </a:t>
            </a:r>
            <a:r>
              <a:rPr lang="ru-RU" sz="2800" dirty="0" err="1">
                <a:latin typeface="Arial Black" panose="020B0A04020102020204" pitchFamily="34" charset="0"/>
              </a:rPr>
              <a:t>здійснення</a:t>
            </a:r>
            <a:r>
              <a:rPr lang="ru-RU" sz="2800" dirty="0">
                <a:latin typeface="Arial Black" panose="020B0A04020102020204" pitchFamily="34" charset="0"/>
              </a:rPr>
              <a:t> медико-</a:t>
            </a:r>
            <a:r>
              <a:rPr lang="ru-RU" sz="2800" dirty="0" err="1">
                <a:latin typeface="Arial Black" panose="020B0A04020102020204" pitchFamily="34" charset="0"/>
              </a:rPr>
              <a:t>педагогічного</a:t>
            </a:r>
            <a:r>
              <a:rPr lang="ru-RU" sz="2800" dirty="0">
                <a:latin typeface="Arial Black" panose="020B0A04020102020204" pitchFamily="34" charset="0"/>
              </a:rPr>
              <a:t> контролю</a:t>
            </a:r>
            <a:endParaRPr lang="uk-UA" sz="2800" dirty="0">
              <a:latin typeface="Arial Black" panose="020B0A040201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424D2A-9CD8-4BFA-904A-86E23AD0C5B7}"/>
              </a:ext>
            </a:extLst>
          </p:cNvPr>
          <p:cNvSpPr txBox="1"/>
          <p:nvPr/>
        </p:nvSpPr>
        <p:spPr>
          <a:xfrm>
            <a:off x="5004048" y="210904"/>
            <a:ext cx="369553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>
                <a:latin typeface="Arial Black" panose="020B0A04020102020204" pitchFamily="34" charset="0"/>
              </a:rPr>
              <a:t>24 січня 2025 року</a:t>
            </a:r>
          </a:p>
          <a:p>
            <a:r>
              <a:rPr lang="uk-UA" dirty="0">
                <a:latin typeface="Arial Black" panose="020B0A04020102020204" pitchFamily="34" charset="0"/>
              </a:rPr>
              <a:t>Початок: 12.00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10B663F-24B8-44E2-8A7E-30AAABBA500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6376" y="2575263"/>
            <a:ext cx="1135171" cy="118584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A0AE4CF-E1FC-4D0F-A0F6-C69E31F0CCD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1641" y="202784"/>
            <a:ext cx="1002407" cy="100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93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7016" y="9345"/>
            <a:ext cx="8856984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Документація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інструктора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з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фізкультури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маркується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під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№ 04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7036" y="1098082"/>
            <a:ext cx="8496944" cy="50208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latin typeface="Arial Black" pitchFamily="34" charset="0"/>
              </a:rPr>
              <a:t>04-04.  </a:t>
            </a:r>
            <a:r>
              <a:rPr lang="ru-RU" sz="2400" dirty="0" err="1">
                <a:latin typeface="Arial Black" pitchFamily="34" charset="0"/>
              </a:rPr>
              <a:t>Методичні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розробки</a:t>
            </a:r>
            <a:r>
              <a:rPr lang="ru-RU" sz="2400" dirty="0">
                <a:latin typeface="Arial Black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Arial Black" pitchFamily="34" charset="0"/>
              </a:rPr>
              <a:t>  </a:t>
            </a:r>
            <a:r>
              <a:rPr lang="ru-RU" sz="2400" dirty="0" err="1">
                <a:latin typeface="Arial Black" pitchFamily="34" charset="0"/>
              </a:rPr>
              <a:t>конспекти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різних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видів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фізкультурних</a:t>
            </a:r>
            <a:r>
              <a:rPr lang="ru-RU" sz="2400" dirty="0">
                <a:latin typeface="Arial Black" pitchFamily="34" charset="0"/>
              </a:rPr>
              <a:t> занять, </a:t>
            </a:r>
            <a:r>
              <a:rPr lang="ru-RU" sz="2400" dirty="0" err="1">
                <a:latin typeface="Arial Black" pitchFamily="34" charset="0"/>
              </a:rPr>
              <a:t>різних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видів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роботи</a:t>
            </a:r>
            <a:r>
              <a:rPr lang="ru-RU" sz="2400" dirty="0">
                <a:latin typeface="Arial Black" pitchFamily="34" charset="0"/>
              </a:rPr>
              <a:t> з </a:t>
            </a:r>
            <a:r>
              <a:rPr lang="ru-RU" sz="2400" dirty="0" err="1">
                <a:latin typeface="Arial Black" pitchFamily="34" charset="0"/>
              </a:rPr>
              <a:t>дітьми</a:t>
            </a:r>
            <a:r>
              <a:rPr lang="ru-RU" sz="2400" dirty="0">
                <a:latin typeface="Arial Black" pitchFamily="34" charset="0"/>
              </a:rPr>
              <a:t>   (</a:t>
            </a:r>
            <a:r>
              <a:rPr lang="ru-RU" sz="2400" dirty="0" err="1">
                <a:latin typeface="Arial Black" pitchFamily="34" charset="0"/>
              </a:rPr>
              <a:t>вправ</a:t>
            </a:r>
            <a:r>
              <a:rPr lang="ru-RU" sz="2400" dirty="0">
                <a:latin typeface="Arial Black" pitchFamily="34" charset="0"/>
              </a:rPr>
              <a:t> на </a:t>
            </a:r>
            <a:r>
              <a:rPr lang="ru-RU" sz="2400" dirty="0" err="1">
                <a:latin typeface="Arial Black" pitchFamily="34" charset="0"/>
              </a:rPr>
              <a:t>шикування</a:t>
            </a:r>
            <a:r>
              <a:rPr lang="ru-RU" sz="2400" dirty="0">
                <a:latin typeface="Arial Black" pitchFamily="34" charset="0"/>
              </a:rPr>
              <a:t> та </a:t>
            </a:r>
            <a:r>
              <a:rPr lang="ru-RU" sz="2400" dirty="0" err="1">
                <a:latin typeface="Arial Black" pitchFamily="34" charset="0"/>
              </a:rPr>
              <a:t>перешикування</a:t>
            </a:r>
            <a:r>
              <a:rPr lang="ru-RU" sz="2400" dirty="0">
                <a:latin typeface="Arial Black" pitchFamily="34" charset="0"/>
              </a:rPr>
              <a:t>; </a:t>
            </a:r>
            <a:r>
              <a:rPr lang="ru-RU" sz="2400" dirty="0" err="1">
                <a:latin typeface="Arial Black" pitchFamily="34" charset="0"/>
              </a:rPr>
              <a:t>комплекси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вправ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ранкової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гімнастики</a:t>
            </a:r>
            <a:r>
              <a:rPr lang="ru-RU" sz="2400" dirty="0">
                <a:latin typeface="Arial Black" pitchFamily="34" charset="0"/>
              </a:rPr>
              <a:t>; </a:t>
            </a:r>
            <a:r>
              <a:rPr lang="ru-RU" sz="2400" dirty="0" err="1">
                <a:latin typeface="Arial Black" pitchFamily="34" charset="0"/>
              </a:rPr>
              <a:t>руханок</a:t>
            </a:r>
            <a:r>
              <a:rPr lang="ru-RU" sz="2400" dirty="0">
                <a:latin typeface="Arial Black" pitchFamily="34" charset="0"/>
              </a:rPr>
              <a:t>; </a:t>
            </a:r>
            <a:r>
              <a:rPr lang="ru-RU" sz="2400" dirty="0" err="1">
                <a:latin typeface="Arial Black" pitchFamily="34" charset="0"/>
              </a:rPr>
              <a:t>фізкультхвилинок</a:t>
            </a:r>
            <a:r>
              <a:rPr lang="ru-RU" sz="2400" dirty="0">
                <a:latin typeface="Arial Black" pitchFamily="34" charset="0"/>
              </a:rPr>
              <a:t>; </a:t>
            </a:r>
            <a:r>
              <a:rPr lang="ru-RU" sz="2400" dirty="0" err="1">
                <a:latin typeface="Arial Black" pitchFamily="34" charset="0"/>
              </a:rPr>
              <a:t>дихальних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вправ</a:t>
            </a:r>
            <a:r>
              <a:rPr lang="ru-RU" sz="2400" dirty="0">
                <a:latin typeface="Arial Black" pitchFamily="34" charset="0"/>
              </a:rPr>
              <a:t> та </a:t>
            </a:r>
            <a:r>
              <a:rPr lang="ru-RU" sz="2400" dirty="0" err="1">
                <a:latin typeface="Arial Black" pitchFamily="34" charset="0"/>
              </a:rPr>
              <a:t>інших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здоров’язбережувальних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технологій</a:t>
            </a:r>
            <a:r>
              <a:rPr lang="ru-RU" sz="2400" dirty="0">
                <a:latin typeface="Arial Black" pitchFamily="34" charset="0"/>
              </a:rPr>
              <a:t> на </a:t>
            </a:r>
            <a:r>
              <a:rPr lang="ru-RU" sz="2400" dirty="0" err="1">
                <a:latin typeface="Arial Black" pitchFamily="34" charset="0"/>
              </a:rPr>
              <a:t>фізкультурних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заняттях</a:t>
            </a:r>
            <a:r>
              <a:rPr lang="ru-RU" sz="2400" dirty="0">
                <a:latin typeface="Arial Black" pitchFamily="34" charset="0"/>
              </a:rPr>
              <a:t>),  </a:t>
            </a:r>
            <a:r>
              <a:rPr lang="ru-RU" sz="2400" dirty="0" err="1">
                <a:latin typeface="Arial Black" pitchFamily="34" charset="0"/>
              </a:rPr>
              <a:t>сценарії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спортивних</a:t>
            </a:r>
            <a:r>
              <a:rPr lang="ru-RU" sz="2400" dirty="0">
                <a:latin typeface="Arial Black" pitchFamily="34" charset="0"/>
              </a:rPr>
              <a:t> свят і </a:t>
            </a:r>
            <a:r>
              <a:rPr lang="ru-RU" sz="2400" dirty="0" err="1">
                <a:latin typeface="Arial Black" pitchFamily="34" charset="0"/>
              </a:rPr>
              <a:t>розваг</a:t>
            </a:r>
            <a:r>
              <a:rPr lang="ru-RU" sz="2400" dirty="0">
                <a:latin typeface="Arial Black" pitchFamily="34" charset="0"/>
              </a:rPr>
              <a:t> (</a:t>
            </a:r>
            <a:r>
              <a:rPr lang="ru-RU" sz="2400" dirty="0" err="1">
                <a:latin typeface="Arial Black" pitchFamily="34" charset="0"/>
              </a:rPr>
              <a:t>зберігається</a:t>
            </a:r>
            <a:r>
              <a:rPr lang="ru-RU" sz="2400" dirty="0">
                <a:latin typeface="Arial Black" pitchFamily="34" charset="0"/>
              </a:rPr>
              <a:t> до </a:t>
            </a:r>
            <a:r>
              <a:rPr lang="ru-RU" sz="2400" dirty="0" err="1">
                <a:latin typeface="Arial Black" pitchFamily="34" charset="0"/>
              </a:rPr>
              <a:t>заміни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новими</a:t>
            </a:r>
            <a:r>
              <a:rPr lang="ru-RU" sz="2400" dirty="0">
                <a:latin typeface="Arial Black" pitchFamily="34" charset="0"/>
              </a:rPr>
              <a:t>); </a:t>
            </a:r>
          </a:p>
        </p:txBody>
      </p:sp>
    </p:spTree>
    <p:extLst>
      <p:ext uri="{BB962C8B-B14F-4D97-AF65-F5344CB8AC3E}">
        <p14:creationId xmlns:p14="http://schemas.microsoft.com/office/powerpoint/2010/main" val="2585119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61701" y="188640"/>
            <a:ext cx="8856984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Документація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інструктора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з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фізкультури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маркується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під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№ 04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0303" y="1484784"/>
            <a:ext cx="8749480" cy="50208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latin typeface="Arial Black" pitchFamily="34" charset="0"/>
              </a:rPr>
              <a:t>04-05. </a:t>
            </a:r>
            <a:r>
              <a:rPr lang="ru-RU" sz="2400" dirty="0" err="1">
                <a:latin typeface="Arial Black" pitchFamily="34" charset="0"/>
              </a:rPr>
              <a:t>Щоденник</a:t>
            </a:r>
            <a:r>
              <a:rPr lang="ru-RU" sz="2400" dirty="0">
                <a:latin typeface="Arial Black" pitchFamily="34" charset="0"/>
              </a:rPr>
              <a:t> з </a:t>
            </a:r>
            <a:r>
              <a:rPr lang="ru-RU" sz="2400" dirty="0" err="1">
                <a:latin typeface="Arial Black" pitchFamily="34" charset="0"/>
              </a:rPr>
              <a:t>підвищення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професійного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рівня</a:t>
            </a:r>
            <a:r>
              <a:rPr lang="ru-RU" sz="2400" dirty="0">
                <a:latin typeface="Arial Black" pitchFamily="34" charset="0"/>
              </a:rPr>
              <a:t>. </a:t>
            </a:r>
            <a:r>
              <a:rPr lang="ru-RU" sz="2400" dirty="0" err="1">
                <a:latin typeface="Arial Black" pitchFamily="34" charset="0"/>
              </a:rPr>
              <a:t>Матеріали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самоосвіти</a:t>
            </a:r>
            <a:r>
              <a:rPr lang="ru-RU" sz="2400" dirty="0">
                <a:latin typeface="Arial Black" pitchFamily="34" charset="0"/>
              </a:rPr>
              <a:t> (</a:t>
            </a:r>
            <a:r>
              <a:rPr lang="ru-RU" sz="2400" dirty="0" err="1">
                <a:latin typeface="Arial Black" pitchFamily="34" charset="0"/>
              </a:rPr>
              <a:t>зберігається</a:t>
            </a:r>
            <a:r>
              <a:rPr lang="ru-RU" sz="2400" dirty="0">
                <a:latin typeface="Arial Black" pitchFamily="34" charset="0"/>
              </a:rPr>
              <a:t> 5 р. до </a:t>
            </a:r>
            <a:r>
              <a:rPr lang="ru-RU" sz="2400" dirty="0" err="1">
                <a:latin typeface="Arial Black" pitchFamily="34" charset="0"/>
              </a:rPr>
              <a:t>заміни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новими</a:t>
            </a:r>
            <a:r>
              <a:rPr lang="ru-RU" sz="2400" dirty="0">
                <a:latin typeface="Arial Black" pitchFamily="34" charset="0"/>
              </a:rPr>
              <a:t>);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Arial Black" pitchFamily="34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Arial Black" pitchFamily="34" charset="0"/>
              </a:rPr>
              <a:t> 04-06. </a:t>
            </a:r>
            <a:r>
              <a:rPr lang="ru-RU" sz="2400" dirty="0" err="1">
                <a:latin typeface="Arial Black" pitchFamily="34" charset="0"/>
              </a:rPr>
              <a:t>Посадова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інструкція</a:t>
            </a:r>
            <a:r>
              <a:rPr lang="ru-RU" sz="2400" dirty="0">
                <a:latin typeface="Arial Black" pitchFamily="34" charset="0"/>
              </a:rPr>
              <a:t> з </a:t>
            </a:r>
            <a:r>
              <a:rPr lang="ru-RU" sz="2400" dirty="0" err="1">
                <a:latin typeface="Arial Black" pitchFamily="34" charset="0"/>
              </a:rPr>
              <a:t>охорони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праці</a:t>
            </a:r>
            <a:r>
              <a:rPr lang="ru-RU" sz="2400" dirty="0">
                <a:latin typeface="Arial Black" pitchFamily="34" charset="0"/>
              </a:rPr>
              <a:t> та </a:t>
            </a:r>
            <a:r>
              <a:rPr lang="ru-RU" sz="2400" dirty="0" err="1">
                <a:latin typeface="Arial Black" pitchFamily="34" charset="0"/>
              </a:rPr>
              <a:t>інструкції</a:t>
            </a:r>
            <a:r>
              <a:rPr lang="ru-RU" sz="2400" dirty="0">
                <a:latin typeface="Arial Black" pitchFamily="34" charset="0"/>
              </a:rPr>
              <a:t> з </a:t>
            </a:r>
            <a:r>
              <a:rPr lang="ru-RU" sz="2400" dirty="0" err="1">
                <a:latin typeface="Arial Black" pitchFamily="34" charset="0"/>
              </a:rPr>
              <a:t>пожежної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безпеки</a:t>
            </a:r>
            <a:r>
              <a:rPr lang="ru-RU" sz="2400" dirty="0">
                <a:latin typeface="Arial Black" pitchFamily="34" charset="0"/>
              </a:rPr>
              <a:t> ЗДО (</a:t>
            </a:r>
            <a:r>
              <a:rPr lang="ru-RU" sz="2400" dirty="0" err="1">
                <a:latin typeface="Arial Black" pitchFamily="34" charset="0"/>
              </a:rPr>
              <a:t>зберігається</a:t>
            </a:r>
            <a:r>
              <a:rPr lang="ru-RU" sz="2400" dirty="0">
                <a:latin typeface="Arial Black" pitchFamily="34" charset="0"/>
              </a:rPr>
              <a:t> 5 р.); 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Arial Black" pitchFamily="34" charset="0"/>
              </a:rPr>
              <a:t> 04-07. </a:t>
            </a:r>
            <a:r>
              <a:rPr lang="ru-RU" sz="2400" dirty="0" err="1">
                <a:latin typeface="Arial Black" pitchFamily="34" charset="0"/>
              </a:rPr>
              <a:t>Графік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роботи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фізкультурної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зали</a:t>
            </a:r>
            <a:r>
              <a:rPr lang="ru-RU" sz="2400" dirty="0">
                <a:latin typeface="Arial Black" pitchFamily="34" charset="0"/>
              </a:rPr>
              <a:t>, </a:t>
            </a:r>
            <a:r>
              <a:rPr lang="ru-RU" sz="2400" dirty="0" err="1">
                <a:latin typeface="Arial Black" pitchFamily="34" charset="0"/>
              </a:rPr>
              <a:t>затверджений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керівником</a:t>
            </a:r>
            <a:r>
              <a:rPr lang="ru-RU" sz="2400" dirty="0">
                <a:latin typeface="Arial Black" pitchFamily="34" charset="0"/>
              </a:rPr>
              <a:t> (</a:t>
            </a:r>
            <a:r>
              <a:rPr lang="ru-RU" sz="2400" dirty="0" err="1">
                <a:latin typeface="Arial Black" pitchFamily="34" charset="0"/>
              </a:rPr>
              <a:t>зберігається</a:t>
            </a:r>
            <a:r>
              <a:rPr lang="ru-RU" sz="2400" dirty="0">
                <a:latin typeface="Arial Black" pitchFamily="34" charset="0"/>
              </a:rPr>
              <a:t> 1 </a:t>
            </a:r>
            <a:r>
              <a:rPr lang="ru-RU" sz="2400" dirty="0" err="1">
                <a:latin typeface="Arial Black" pitchFamily="34" charset="0"/>
              </a:rPr>
              <a:t>рік</a:t>
            </a:r>
            <a:r>
              <a:rPr lang="ru-RU" sz="2400" dirty="0">
                <a:latin typeface="Arial Black" pitchFamily="34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079270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7016" y="9345"/>
            <a:ext cx="8856984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Документація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інструктора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з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фізкультури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маркується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під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№ 04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7016" y="1268760"/>
            <a:ext cx="8605464" cy="454970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latin typeface="Arial Black" pitchFamily="34" charset="0"/>
              </a:rPr>
              <a:t>04-08. </a:t>
            </a:r>
            <a:r>
              <a:rPr lang="ru-RU" sz="2800" dirty="0" err="1">
                <a:latin typeface="Arial Black" pitchFamily="34" charset="0"/>
              </a:rPr>
              <a:t>Методичні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рекомендації</a:t>
            </a:r>
            <a:r>
              <a:rPr lang="ru-RU" sz="2800" dirty="0">
                <a:latin typeface="Arial Black" pitchFamily="34" charset="0"/>
              </a:rPr>
              <a:t> з </a:t>
            </a:r>
            <a:r>
              <a:rPr lang="ru-RU" sz="2800" dirty="0" err="1">
                <a:latin typeface="Arial Black" pitchFamily="34" charset="0"/>
              </a:rPr>
              <a:t>фізичного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виховання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дошкільників</a:t>
            </a:r>
            <a:r>
              <a:rPr lang="ru-RU" sz="2800" dirty="0">
                <a:latin typeface="Arial Black" pitchFamily="34" charset="0"/>
              </a:rPr>
              <a:t> (</a:t>
            </a:r>
            <a:r>
              <a:rPr lang="ru-RU" sz="2800" dirty="0" err="1">
                <a:latin typeface="Arial Black" pitchFamily="34" charset="0"/>
              </a:rPr>
              <a:t>зберігається</a:t>
            </a:r>
            <a:r>
              <a:rPr lang="ru-RU" sz="2800" dirty="0">
                <a:latin typeface="Arial Black" pitchFamily="34" charset="0"/>
              </a:rPr>
              <a:t> до </a:t>
            </a:r>
            <a:r>
              <a:rPr lang="ru-RU" sz="2800" dirty="0" err="1">
                <a:latin typeface="Arial Black" pitchFamily="34" charset="0"/>
              </a:rPr>
              <a:t>заміни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новими</a:t>
            </a:r>
            <a:r>
              <a:rPr lang="ru-RU" sz="2800" dirty="0">
                <a:latin typeface="Arial Black" pitchFamily="34" charset="0"/>
              </a:rPr>
              <a:t>);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Arial Black" pitchFamily="34" charset="0"/>
              </a:rPr>
              <a:t> 04-09. Заходи по </a:t>
            </a:r>
            <a:r>
              <a:rPr lang="ru-RU" sz="2800" dirty="0" err="1">
                <a:latin typeface="Arial Black" pitchFamily="34" charset="0"/>
              </a:rPr>
              <a:t>зниженню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захворюваності</a:t>
            </a:r>
            <a:r>
              <a:rPr lang="ru-RU" sz="2800" dirty="0">
                <a:latin typeface="Arial Black" pitchFamily="34" charset="0"/>
              </a:rPr>
              <a:t> та </a:t>
            </a:r>
            <a:r>
              <a:rPr lang="ru-RU" sz="2800" dirty="0" err="1">
                <a:latin typeface="Arial Black" pitchFamily="34" charset="0"/>
              </a:rPr>
              <a:t>оздоровлення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дітей</a:t>
            </a:r>
            <a:r>
              <a:rPr lang="ru-RU" sz="2800" dirty="0">
                <a:latin typeface="Arial Black" pitchFamily="34" charset="0"/>
              </a:rPr>
              <a:t> ;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Arial Black" pitchFamily="34" charset="0"/>
              </a:rPr>
              <a:t> 04-10. </a:t>
            </a:r>
            <a:r>
              <a:rPr lang="ru-RU" sz="2800" dirty="0" err="1">
                <a:latin typeface="Arial Black" pitchFamily="34" charset="0"/>
              </a:rPr>
              <a:t>Щоденник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обліку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індивідуальної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роботи</a:t>
            </a:r>
            <a:r>
              <a:rPr lang="ru-RU" sz="2800" dirty="0">
                <a:latin typeface="Arial Black" pitchFamily="34" charset="0"/>
              </a:rPr>
              <a:t> з </a:t>
            </a:r>
            <a:r>
              <a:rPr lang="ru-RU" sz="2800" dirty="0" err="1">
                <a:latin typeface="Arial Black" pitchFamily="34" charset="0"/>
              </a:rPr>
              <a:t>дітьми</a:t>
            </a:r>
            <a:r>
              <a:rPr lang="ru-RU" sz="2800" dirty="0">
                <a:latin typeface="Arial Black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145955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7016" y="9345"/>
            <a:ext cx="8856984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Документація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інструктора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з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фізкультури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маркується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під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№ 04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052736"/>
            <a:ext cx="8496944" cy="518103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latin typeface="Arial Black" pitchFamily="34" charset="0"/>
              </a:rPr>
              <a:t>04-11. Книга </a:t>
            </a:r>
            <a:r>
              <a:rPr lang="ru-RU" sz="2800" dirty="0" err="1">
                <a:latin typeface="Arial Black" pitchFamily="34" charset="0"/>
              </a:rPr>
              <a:t>обліку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інвентарю</a:t>
            </a:r>
            <a:r>
              <a:rPr lang="ru-RU" sz="2800" dirty="0">
                <a:latin typeface="Arial Black" pitchFamily="34" charset="0"/>
              </a:rPr>
              <a:t> у </a:t>
            </a:r>
            <a:r>
              <a:rPr lang="ru-RU" sz="2800" dirty="0" err="1">
                <a:latin typeface="Arial Black" pitchFamily="34" charset="0"/>
              </a:rPr>
              <a:t>фізкультурній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залі</a:t>
            </a:r>
            <a:r>
              <a:rPr lang="ru-RU" sz="2800" dirty="0">
                <a:latin typeface="Arial Black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Arial Black" pitchFamily="34" charset="0"/>
              </a:rPr>
              <a:t> 04-12. Робота з батьками;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Arial Black" pitchFamily="34" charset="0"/>
              </a:rPr>
              <a:t>  04-13.  </a:t>
            </a:r>
            <a:r>
              <a:rPr lang="ru-RU" sz="2800" dirty="0" err="1">
                <a:latin typeface="Arial Black" pitchFamily="34" charset="0"/>
              </a:rPr>
              <a:t>Аналіз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виконання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основних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рухів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дитини</a:t>
            </a:r>
            <a:r>
              <a:rPr lang="ru-RU" sz="2800" dirty="0">
                <a:latin typeface="Arial Black" pitchFamily="34" charset="0"/>
              </a:rPr>
              <a:t>; 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Arial Black" pitchFamily="34" charset="0"/>
              </a:rPr>
              <a:t>04-14. </a:t>
            </a:r>
            <a:r>
              <a:rPr lang="ru-RU" sz="2800" dirty="0" err="1">
                <a:latin typeface="Arial Black" pitchFamily="34" charset="0"/>
              </a:rPr>
              <a:t>Матеріали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діагностики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фізичної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підготовленості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дошкільників</a:t>
            </a:r>
            <a:r>
              <a:rPr lang="ru-RU" sz="2800" dirty="0">
                <a:latin typeface="Arial Black" pitchFamily="34" charset="0"/>
              </a:rPr>
              <a:t>.      </a:t>
            </a:r>
          </a:p>
          <a:p>
            <a:pPr>
              <a:lnSpc>
                <a:spcPct val="150000"/>
              </a:lnSpc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43663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7016" y="9345"/>
            <a:ext cx="8856984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Документація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інструктора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з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фізкультури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маркується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під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№ 04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7016" y="980729"/>
            <a:ext cx="8605464" cy="48013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err="1">
                <a:latin typeface="Arial Black" pitchFamily="34" charset="0"/>
              </a:rPr>
              <a:t>Також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можуть</a:t>
            </a:r>
            <a:r>
              <a:rPr lang="ru-RU" sz="2800" dirty="0">
                <a:latin typeface="Arial Black" pitchFamily="34" charset="0"/>
              </a:rPr>
              <a:t> бути: 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latin typeface="Arial Black" pitchFamily="34" charset="0"/>
              </a:rPr>
              <a:t>картотеки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рухливих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ігор</a:t>
            </a:r>
            <a:r>
              <a:rPr lang="ru-RU" sz="2400" dirty="0">
                <a:latin typeface="Arial Black" pitchFamily="34" charset="0"/>
              </a:rPr>
              <a:t> (на </a:t>
            </a:r>
            <a:r>
              <a:rPr lang="ru-RU" sz="2400" dirty="0" err="1">
                <a:latin typeface="Arial Black" pitchFamily="34" charset="0"/>
              </a:rPr>
              <a:t>всі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вікові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групи</a:t>
            </a:r>
            <a:r>
              <a:rPr lang="ru-RU" sz="2400" dirty="0">
                <a:latin typeface="Arial Black" pitchFamily="34" charset="0"/>
              </a:rPr>
              <a:t>); </a:t>
            </a:r>
          </a:p>
          <a:p>
            <a:pPr>
              <a:lnSpc>
                <a:spcPct val="150000"/>
              </a:lnSpc>
            </a:pPr>
            <a:r>
              <a:rPr lang="ru-RU" sz="2400" dirty="0" err="1">
                <a:latin typeface="Arial Black" pitchFamily="34" charset="0"/>
              </a:rPr>
              <a:t>українських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народних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ігор</a:t>
            </a:r>
            <a:r>
              <a:rPr lang="ru-RU" sz="2400" dirty="0">
                <a:latin typeface="Arial Black" pitchFamily="34" charset="0"/>
              </a:rPr>
              <a:t> (на </a:t>
            </a:r>
            <a:r>
              <a:rPr lang="ru-RU" sz="2400" dirty="0" err="1">
                <a:latin typeface="Arial Black" pitchFamily="34" charset="0"/>
              </a:rPr>
              <a:t>всі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вікові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групи</a:t>
            </a:r>
            <a:r>
              <a:rPr lang="ru-RU" sz="2400" dirty="0">
                <a:latin typeface="Arial Black" pitchFamily="34" charset="0"/>
              </a:rPr>
              <a:t>); </a:t>
            </a:r>
            <a:r>
              <a:rPr lang="ru-RU" sz="2400" dirty="0" err="1">
                <a:latin typeface="Arial Black" pitchFamily="34" charset="0"/>
              </a:rPr>
              <a:t>аудіо</a:t>
            </a:r>
            <a:r>
              <a:rPr lang="ru-RU" sz="2400" dirty="0">
                <a:latin typeface="Arial Black" pitchFamily="34" charset="0"/>
              </a:rPr>
              <a:t>-та </a:t>
            </a:r>
            <a:r>
              <a:rPr lang="ru-RU" sz="2400" dirty="0" err="1">
                <a:latin typeface="Arial Black" pitchFamily="34" charset="0"/>
              </a:rPr>
              <a:t>відеоматеріалів</a:t>
            </a:r>
            <a:r>
              <a:rPr lang="ru-RU" sz="2400" dirty="0">
                <a:latin typeface="Arial Black" pitchFamily="34" charset="0"/>
              </a:rPr>
              <a:t>; </a:t>
            </a:r>
            <a:r>
              <a:rPr lang="ru-RU" sz="2400" dirty="0" err="1">
                <a:latin typeface="Arial Black" pitchFamily="34" charset="0"/>
              </a:rPr>
              <a:t>інноваційних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технологій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фізичного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розвитку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дошкільників</a:t>
            </a:r>
            <a:r>
              <a:rPr lang="ru-RU" sz="2400" dirty="0">
                <a:latin typeface="Arial Black" pitchFamily="34" charset="0"/>
              </a:rPr>
              <a:t>; </a:t>
            </a:r>
            <a:r>
              <a:rPr lang="ru-RU" sz="2400" dirty="0" err="1">
                <a:latin typeface="Arial Black" pitchFamily="34" charset="0"/>
              </a:rPr>
              <a:t>фахової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преси</a:t>
            </a:r>
            <a:r>
              <a:rPr lang="ru-RU" sz="2400" dirty="0">
                <a:latin typeface="Arial Black" pitchFamily="34" charset="0"/>
              </a:rPr>
              <a:t>, </a:t>
            </a:r>
            <a:r>
              <a:rPr lang="ru-RU" sz="2400" dirty="0" err="1">
                <a:latin typeface="Arial Black" pitchFamily="34" charset="0"/>
              </a:rPr>
              <a:t>навчально-методичної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літератури</a:t>
            </a:r>
            <a:r>
              <a:rPr lang="ru-RU" sz="2400" dirty="0">
                <a:latin typeface="Arial Black" pitchFamily="34" charset="0"/>
              </a:rPr>
              <a:t>, </a:t>
            </a:r>
            <a:r>
              <a:rPr lang="ru-RU" sz="2400" dirty="0" err="1">
                <a:latin typeface="Arial Black" pitchFamily="34" charset="0"/>
              </a:rPr>
              <a:t>чинних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програм</a:t>
            </a:r>
            <a:r>
              <a:rPr lang="ru-RU" sz="2400" dirty="0">
                <a:latin typeface="Arial Black" pitchFamily="34" charset="0"/>
              </a:rPr>
              <a:t> з </a:t>
            </a:r>
            <a:r>
              <a:rPr lang="ru-RU" sz="2400" dirty="0" err="1">
                <a:latin typeface="Arial Black" pitchFamily="34" charset="0"/>
              </a:rPr>
              <a:t>відповідною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нумерологією</a:t>
            </a:r>
            <a:r>
              <a:rPr lang="ru-RU" sz="2800" dirty="0">
                <a:latin typeface="Arial Black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19854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7016" y="9345"/>
            <a:ext cx="8856984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Документація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інструктора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з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фізкультури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маркується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під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№ 04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276872"/>
            <a:ext cx="8172908" cy="39703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Додаток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до листа МОН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від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12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грудня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2019 № 1/9-765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Інструктивно-методичні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рекомендації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«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Організація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медико-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педагогічного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контролю на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заняттях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з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фізкультури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в закладах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дошкільної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освіти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5556" y="840342"/>
            <a:ext cx="7992888" cy="131805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latin typeface="Arial Black" pitchFamily="34" charset="0"/>
              </a:rPr>
              <a:t>04-08. </a:t>
            </a:r>
            <a:r>
              <a:rPr lang="ru-RU" sz="2800" dirty="0" err="1">
                <a:latin typeface="Arial Black" pitchFamily="34" charset="0"/>
              </a:rPr>
              <a:t>Методичні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рекомендації</a:t>
            </a:r>
            <a:r>
              <a:rPr lang="ru-RU" sz="2800" dirty="0">
                <a:latin typeface="Arial Black" pitchFamily="34" charset="0"/>
              </a:rPr>
              <a:t> з </a:t>
            </a:r>
            <a:r>
              <a:rPr lang="ru-RU" sz="2800" dirty="0" err="1">
                <a:latin typeface="Arial Black" pitchFamily="34" charset="0"/>
              </a:rPr>
              <a:t>фізичного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виховання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дошкільників</a:t>
            </a:r>
            <a:r>
              <a:rPr lang="ru-RU" sz="2800" dirty="0">
                <a:latin typeface="Arial Black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4384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548680"/>
            <a:ext cx="8208912" cy="526297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Інструктивно-методичні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рекомендації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підготовлено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на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основі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напрацювань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доцента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кафедри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методик та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технологій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дошкільної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освіти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Національного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педагогічного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університету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імені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М. П.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Драгоманова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, кандидата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педагогічних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наук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Левінець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Н. В.</a:t>
            </a:r>
          </a:p>
        </p:txBody>
      </p:sp>
    </p:spTree>
    <p:extLst>
      <p:ext uri="{BB962C8B-B14F-4D97-AF65-F5344CB8AC3E}">
        <p14:creationId xmlns:p14="http://schemas.microsoft.com/office/powerpoint/2010/main" val="271006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1"/>
            <a:ext cx="8568952" cy="58980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Медико-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педагогічний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контроль (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далі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- МПК) на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заняттях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з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фізкультури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-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це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система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медичних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і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педагогічних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спостережень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,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аналіз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ефективності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використання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засобів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і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методів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фізичного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виховання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,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визначення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шляхів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поліпшення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здоров’я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та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фізичного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розвитку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дітей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дошкільного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віку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. МПК є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обов’язковим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і проводиться з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молодшої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групи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223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928992" cy="64886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>
                <a:latin typeface="Arial Black" pitchFamily="34" charset="0"/>
              </a:rPr>
              <a:t>Мета МПК - </a:t>
            </a:r>
            <a:r>
              <a:rPr lang="ru-RU" sz="2800" dirty="0" err="1">
                <a:latin typeface="Arial Black" pitchFamily="34" charset="0"/>
              </a:rPr>
              <a:t>визначити</a:t>
            </a:r>
            <a:r>
              <a:rPr lang="ru-RU" sz="2800" dirty="0">
                <a:latin typeface="Arial Black" pitchFamily="34" charset="0"/>
              </a:rPr>
              <a:t> результат </a:t>
            </a:r>
            <a:r>
              <a:rPr lang="ru-RU" sz="2800" dirty="0" err="1">
                <a:latin typeface="Arial Black" pitchFamily="34" charset="0"/>
              </a:rPr>
              <a:t>педагогічного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впливу</a:t>
            </a:r>
            <a:r>
              <a:rPr lang="ru-RU" sz="2800" dirty="0">
                <a:latin typeface="Arial Black" pitchFamily="34" charset="0"/>
              </a:rPr>
              <a:t> на </a:t>
            </a:r>
            <a:r>
              <a:rPr lang="ru-RU" sz="2800" dirty="0" err="1">
                <a:latin typeface="Arial Black" pitchFamily="34" charset="0"/>
              </a:rPr>
              <a:t>фізичний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розвиток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дітей</a:t>
            </a:r>
            <a:r>
              <a:rPr lang="ru-RU" sz="2800" dirty="0">
                <a:latin typeface="Arial Black" pitchFamily="34" charset="0"/>
              </a:rPr>
              <a:t> та </a:t>
            </a:r>
            <a:r>
              <a:rPr lang="ru-RU" sz="2800" dirty="0" err="1">
                <a:latin typeface="Arial Black" pitchFamily="34" charset="0"/>
              </a:rPr>
              <a:t>його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відповідність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запланованим</a:t>
            </a:r>
            <a:r>
              <a:rPr lang="ru-RU" sz="2800" dirty="0">
                <a:latin typeface="Arial Black" pitchFamily="34" charset="0"/>
              </a:rPr>
              <a:t> результатам, </a:t>
            </a:r>
          </a:p>
          <a:p>
            <a:pPr algn="ctr">
              <a:lnSpc>
                <a:spcPct val="150000"/>
              </a:lnSpc>
            </a:pPr>
            <a:r>
              <a:rPr lang="ru-RU" sz="2800" dirty="0" err="1">
                <a:latin typeface="Arial Black" pitchFamily="34" charset="0"/>
              </a:rPr>
              <a:t>сприяти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оптимізації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рухової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активності</a:t>
            </a:r>
            <a:r>
              <a:rPr lang="ru-RU" sz="2800" dirty="0">
                <a:latin typeface="Arial Black" pitchFamily="34" charset="0"/>
              </a:rPr>
              <a:t>, </a:t>
            </a:r>
            <a:r>
              <a:rPr lang="ru-RU" sz="2800" dirty="0" err="1">
                <a:latin typeface="Arial Black" pitchFamily="34" charset="0"/>
              </a:rPr>
              <a:t>забезпечити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ефективне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розв’язання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завдань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фізичного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розвитку</a:t>
            </a:r>
            <a:r>
              <a:rPr lang="ru-RU" sz="2800" dirty="0">
                <a:latin typeface="Arial Black" pitchFamily="34" charset="0"/>
              </a:rPr>
              <a:t> та </a:t>
            </a:r>
            <a:r>
              <a:rPr lang="ru-RU" sz="2800" dirty="0" err="1">
                <a:latin typeface="Arial Black" pitchFamily="34" charset="0"/>
              </a:rPr>
              <a:t>оздоровлення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дітей</a:t>
            </a:r>
            <a:r>
              <a:rPr lang="ru-RU" sz="2800" dirty="0">
                <a:latin typeface="Arial Black" pitchFamily="34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ru-RU" sz="2800" dirty="0" err="1">
                <a:latin typeface="Arial Black" pitchFamily="34" charset="0"/>
              </a:rPr>
              <a:t>тісну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співпрацю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педагогів</a:t>
            </a:r>
            <a:r>
              <a:rPr lang="ru-RU" sz="2800" dirty="0">
                <a:latin typeface="Arial Black" pitchFamily="34" charset="0"/>
              </a:rPr>
              <a:t> і </a:t>
            </a:r>
            <a:r>
              <a:rPr lang="ru-RU" sz="2800" dirty="0" err="1">
                <a:latin typeface="Arial Black" pitchFamily="34" charset="0"/>
              </a:rPr>
              <a:t>медичних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працівників</a:t>
            </a:r>
            <a:r>
              <a:rPr lang="ru-RU" sz="2800" dirty="0">
                <a:latin typeface="Arial Black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6720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80974"/>
            <a:ext cx="651652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Основні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завдання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МПК: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8893" y="980728"/>
            <a:ext cx="8568952" cy="5632311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latin typeface="Arial Black" pitchFamily="34" charset="0"/>
              </a:rPr>
              <a:t>• </a:t>
            </a:r>
            <a:r>
              <a:rPr lang="ru-RU" sz="2400" dirty="0" err="1">
                <a:latin typeface="Arial Black" pitchFamily="34" charset="0"/>
              </a:rPr>
              <a:t>оцінка</a:t>
            </a:r>
            <a:r>
              <a:rPr lang="ru-RU" sz="2400" dirty="0">
                <a:latin typeface="Arial Black" pitchFamily="34" charset="0"/>
              </a:rPr>
              <a:t> стану </a:t>
            </a:r>
            <a:r>
              <a:rPr lang="ru-RU" sz="2400" dirty="0" err="1">
                <a:latin typeface="Arial Black" pitchFamily="34" charset="0"/>
              </a:rPr>
              <a:t>здоров’я</a:t>
            </a:r>
            <a:r>
              <a:rPr lang="ru-RU" sz="2400" dirty="0">
                <a:latin typeface="Arial Black" pitchFamily="34" charset="0"/>
              </a:rPr>
              <a:t>, </a:t>
            </a:r>
            <a:r>
              <a:rPr lang="ru-RU" sz="2400" dirty="0" err="1">
                <a:latin typeface="Arial Black" pitchFamily="34" charset="0"/>
              </a:rPr>
              <a:t>рівня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фізичного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розвитку</a:t>
            </a:r>
            <a:r>
              <a:rPr lang="ru-RU" sz="2400" dirty="0">
                <a:latin typeface="Arial Black" pitchFamily="34" charset="0"/>
              </a:rPr>
              <a:t>, </a:t>
            </a:r>
            <a:r>
              <a:rPr lang="ru-RU" sz="2400" dirty="0" err="1">
                <a:latin typeface="Arial Black" pitchFamily="34" charset="0"/>
              </a:rPr>
              <a:t>функціональних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можливостей</a:t>
            </a:r>
            <a:r>
              <a:rPr lang="ru-RU" sz="2400" dirty="0">
                <a:latin typeface="Arial Black" pitchFamily="34" charset="0"/>
              </a:rPr>
              <a:t> і </a:t>
            </a:r>
            <a:r>
              <a:rPr lang="ru-RU" sz="2400" dirty="0" err="1">
                <a:latin typeface="Arial Black" pitchFamily="34" charset="0"/>
              </a:rPr>
              <a:t>динаміки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формування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рухів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дітей</a:t>
            </a:r>
            <a:r>
              <a:rPr lang="ru-RU" sz="2400" dirty="0">
                <a:latin typeface="Arial Black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endParaRPr lang="ru-RU" sz="2400" dirty="0"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dirty="0">
                <a:latin typeface="Arial Black" pitchFamily="34" charset="0"/>
              </a:rPr>
              <a:t> • </a:t>
            </a:r>
            <a:r>
              <a:rPr lang="ru-RU" sz="2400" dirty="0" err="1">
                <a:latin typeface="Arial Black" pitchFamily="34" charset="0"/>
              </a:rPr>
              <a:t>оцінка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санітарно-гігієнічного</a:t>
            </a:r>
            <a:r>
              <a:rPr lang="ru-RU" sz="2400" dirty="0">
                <a:latin typeface="Arial Black" pitchFamily="34" charset="0"/>
              </a:rPr>
              <a:t> стану </a:t>
            </a:r>
            <a:r>
              <a:rPr lang="ru-RU" sz="2400" dirty="0" err="1">
                <a:latin typeface="Arial Black" pitchFamily="34" charset="0"/>
              </a:rPr>
              <a:t>місць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проведення</a:t>
            </a:r>
            <a:r>
              <a:rPr lang="ru-RU" sz="2400" dirty="0">
                <a:latin typeface="Arial Black" pitchFamily="34" charset="0"/>
              </a:rPr>
              <a:t> занять з </a:t>
            </a:r>
            <a:r>
              <a:rPr lang="ru-RU" sz="2400" dirty="0" err="1">
                <a:latin typeface="Arial Black" pitchFamily="34" charset="0"/>
              </a:rPr>
              <a:t>фізкультури</a:t>
            </a:r>
            <a:r>
              <a:rPr lang="ru-RU" sz="2400" dirty="0">
                <a:latin typeface="Arial Black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endParaRPr lang="ru-RU" sz="2400" dirty="0"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dirty="0">
                <a:latin typeface="Arial Black" pitchFamily="34" charset="0"/>
              </a:rPr>
              <a:t> • </a:t>
            </a:r>
            <a:r>
              <a:rPr lang="ru-RU" sz="2400" dirty="0" err="1">
                <a:latin typeface="Arial Black" pitchFamily="34" charset="0"/>
              </a:rPr>
              <a:t>аналіз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планів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роботи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педагогів</a:t>
            </a:r>
            <a:r>
              <a:rPr lang="ru-RU" sz="2400" dirty="0">
                <a:latin typeface="Arial Black" pitchFamily="34" charset="0"/>
              </a:rPr>
              <a:t>, </a:t>
            </a:r>
            <a:r>
              <a:rPr lang="ru-RU" sz="2400" dirty="0" err="1">
                <a:latin typeface="Arial Black" pitchFamily="34" charset="0"/>
              </a:rPr>
              <a:t>змісту</a:t>
            </a:r>
            <a:r>
              <a:rPr lang="ru-RU" sz="2400" dirty="0">
                <a:latin typeface="Arial Black" pitchFamily="34" charset="0"/>
              </a:rPr>
              <a:t> занять з </a:t>
            </a:r>
            <a:r>
              <a:rPr lang="ru-RU" sz="2400" dirty="0" err="1">
                <a:latin typeface="Arial Black" pitchFamily="34" charset="0"/>
              </a:rPr>
              <a:t>фізкультури</a:t>
            </a:r>
            <a:r>
              <a:rPr lang="ru-RU" sz="2400" dirty="0">
                <a:latin typeface="Arial Black" pitchFamily="34" charset="0"/>
              </a:rPr>
              <a:t>, </a:t>
            </a:r>
            <a:r>
              <a:rPr lang="ru-RU" sz="2400" dirty="0" err="1">
                <a:latin typeface="Arial Black" pitchFamily="34" charset="0"/>
              </a:rPr>
              <a:t>дотримання</a:t>
            </a:r>
            <a:r>
              <a:rPr lang="ru-RU" sz="2400" dirty="0">
                <a:latin typeface="Arial Black" pitchFamily="34" charset="0"/>
              </a:rPr>
              <a:t> методики </a:t>
            </a:r>
            <a:r>
              <a:rPr lang="ru-RU" sz="2400" dirty="0" err="1">
                <a:latin typeface="Arial Black" pitchFamily="34" charset="0"/>
              </a:rPr>
              <a:t>проведення</a:t>
            </a:r>
            <a:r>
              <a:rPr lang="ru-RU" sz="2400" dirty="0">
                <a:latin typeface="Arial Black" pitchFamily="34" charset="0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2525104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856" y="404664"/>
            <a:ext cx="8183880" cy="1051560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uk-UA" dirty="0">
                <a:latin typeface="Arial Black" pitchFamily="34" charset="0"/>
              </a:rPr>
              <a:t>Основні нормативні документи</a:t>
            </a:r>
            <a:r>
              <a:rPr lang="uk-UA" dirty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183880" cy="4248472"/>
          </a:xfrm>
          <a:solidFill>
            <a:schemeClr val="bg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800" b="1" u="sng" dirty="0">
                <a:latin typeface="Arial Black" pitchFamily="34" charset="0"/>
              </a:rPr>
              <a:t>Закон України «Про освіту»;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b="1" u="sng" dirty="0">
                <a:latin typeface="Arial Black" pitchFamily="34" charset="0"/>
              </a:rPr>
              <a:t>Закон України «Про дошкільну освіту»;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b="1" u="sng" dirty="0">
                <a:latin typeface="Arial Black" pitchFamily="34" charset="0"/>
              </a:rPr>
              <a:t>Закон України «Про охорону дитинства»;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b="1" u="sng" dirty="0">
                <a:latin typeface="Arial Black" pitchFamily="34" charset="0"/>
              </a:rPr>
              <a:t>Положення про ЗДО;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b="1" u="sng" dirty="0">
                <a:latin typeface="Arial Black" pitchFamily="34" charset="0"/>
              </a:rPr>
              <a:t>Санітарний регламент в ДНЗ.</a:t>
            </a:r>
            <a:endParaRPr lang="ru-RU" sz="2800" b="1" u="sng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988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395799"/>
            <a:ext cx="651652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Основні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завдання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МПК: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268760"/>
            <a:ext cx="8208912" cy="5262979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800" dirty="0">
                <a:latin typeface="Arial Black" pitchFamily="34" charset="0"/>
              </a:rPr>
              <a:t>• медико-</a:t>
            </a:r>
            <a:r>
              <a:rPr lang="ru-RU" sz="2800" dirty="0" err="1">
                <a:latin typeface="Arial Black" pitchFamily="34" charset="0"/>
              </a:rPr>
              <a:t>педагогічні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консультації</a:t>
            </a:r>
            <a:r>
              <a:rPr lang="ru-RU" sz="2800" dirty="0">
                <a:latin typeface="Arial Black" pitchFamily="34" charset="0"/>
              </a:rPr>
              <a:t> з </a:t>
            </a:r>
            <a:r>
              <a:rPr lang="ru-RU" sz="2800" dirty="0" err="1">
                <a:latin typeface="Arial Black" pitchFamily="34" charset="0"/>
              </a:rPr>
              <a:t>питань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фізичного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виховання</a:t>
            </a:r>
            <a:r>
              <a:rPr lang="ru-RU" sz="2800" dirty="0">
                <a:latin typeface="Arial Black" pitchFamily="34" charset="0"/>
              </a:rPr>
              <a:t>; </a:t>
            </a:r>
          </a:p>
          <a:p>
            <a:pPr>
              <a:lnSpc>
                <a:spcPct val="200000"/>
              </a:lnSpc>
            </a:pPr>
            <a:r>
              <a:rPr lang="ru-RU" sz="2800" dirty="0">
                <a:latin typeface="Arial Black" pitchFamily="34" charset="0"/>
              </a:rPr>
              <a:t>• </a:t>
            </a:r>
            <a:r>
              <a:rPr lang="ru-RU" sz="2800" dirty="0" err="1">
                <a:latin typeface="Arial Black" pitchFamily="34" charset="0"/>
              </a:rPr>
              <a:t>профілактика</a:t>
            </a:r>
            <a:r>
              <a:rPr lang="ru-RU" sz="2800" dirty="0">
                <a:latin typeface="Arial Black" pitchFamily="34" charset="0"/>
              </a:rPr>
              <a:t> травматизму; </a:t>
            </a:r>
          </a:p>
          <a:p>
            <a:pPr>
              <a:lnSpc>
                <a:spcPct val="200000"/>
              </a:lnSpc>
            </a:pPr>
            <a:r>
              <a:rPr lang="ru-RU" sz="2800" dirty="0">
                <a:latin typeface="Arial Black" pitchFamily="34" charset="0"/>
              </a:rPr>
              <a:t>• </a:t>
            </a:r>
            <a:r>
              <a:rPr lang="ru-RU" sz="2800" dirty="0" err="1">
                <a:latin typeface="Arial Black" pitchFamily="34" charset="0"/>
              </a:rPr>
              <a:t>моніторинг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ефективності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організації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фізичного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виховання</a:t>
            </a:r>
            <a:r>
              <a:rPr lang="ru-RU" sz="2800" dirty="0">
                <a:latin typeface="Arial Black" pitchFamily="34" charset="0"/>
              </a:rPr>
              <a:t> у </a:t>
            </a:r>
            <a:r>
              <a:rPr lang="ru-RU" sz="2800" dirty="0" err="1">
                <a:latin typeface="Arial Black" pitchFamily="34" charset="0"/>
              </a:rPr>
              <a:t>закладі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дошкільної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освіти</a:t>
            </a:r>
            <a:r>
              <a:rPr lang="ru-RU" sz="2800" dirty="0">
                <a:latin typeface="Arial Black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28802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836712"/>
            <a:ext cx="8712968" cy="51421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На початку нового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навчального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року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керівник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ЗДО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видає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наказ про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організацію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МПК, </a:t>
            </a:r>
          </a:p>
          <a:p>
            <a:pPr algn="ctr">
              <a:lnSpc>
                <a:spcPct val="200000"/>
              </a:lnSpc>
            </a:pP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в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якому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визначає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осіб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, </a:t>
            </a:r>
          </a:p>
          <a:p>
            <a:pPr algn="ctr">
              <a:lnSpc>
                <a:spcPct val="200000"/>
              </a:lnSpc>
            </a:pP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відповідальних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за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організацію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МПК,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їхні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повноваження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0327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3"/>
            <a:ext cx="8712968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МПК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проводять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у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кожній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віковій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групі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двічі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- на початку і у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кінці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навчального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року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154329"/>
            <a:ext cx="8712968" cy="2031325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err="1">
                <a:latin typeface="Arial Black" pitchFamily="34" charset="0"/>
              </a:rPr>
              <a:t>Відповідальними</a:t>
            </a:r>
            <a:r>
              <a:rPr lang="ru-RU" sz="2800" dirty="0">
                <a:latin typeface="Arial Black" pitchFamily="34" charset="0"/>
              </a:rPr>
              <a:t> особами за МПК є, як правило,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вихователь</a:t>
            </a:r>
            <a:r>
              <a:rPr lang="ru-RU" sz="2800" dirty="0">
                <a:latin typeface="Arial Black" pitchFamily="34" charset="0"/>
              </a:rPr>
              <a:t>-методист та сестра </a:t>
            </a:r>
            <a:r>
              <a:rPr lang="ru-RU" sz="2800" dirty="0" err="1">
                <a:latin typeface="Arial Black" pitchFamily="34" charset="0"/>
              </a:rPr>
              <a:t>медична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5949280"/>
            <a:ext cx="7848872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Графік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МПК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затверджує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керівник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ЗДО</a:t>
            </a:r>
          </a:p>
        </p:txBody>
      </p:sp>
    </p:spTree>
    <p:extLst>
      <p:ext uri="{BB962C8B-B14F-4D97-AF65-F5344CB8AC3E}">
        <p14:creationId xmlns:p14="http://schemas.microsoft.com/office/powerpoint/2010/main" val="482866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58" y="332656"/>
            <a:ext cx="8820472" cy="107721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0099"/>
                </a:solidFill>
                <a:latin typeface="Arial Black" pitchFamily="34" charset="0"/>
              </a:rPr>
              <a:t>МПК </a:t>
            </a:r>
            <a:r>
              <a:rPr lang="ru-RU" sz="3200" dirty="0" err="1">
                <a:solidFill>
                  <a:srgbClr val="000099"/>
                </a:solidFill>
                <a:latin typeface="Arial Black" pitchFamily="34" charset="0"/>
              </a:rPr>
              <a:t>проводять</a:t>
            </a:r>
            <a:r>
              <a:rPr lang="ru-RU" sz="32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000099"/>
                </a:solidFill>
                <a:latin typeface="Arial Black" pitchFamily="34" charset="0"/>
              </a:rPr>
              <a:t>безпосередньо</a:t>
            </a:r>
            <a:r>
              <a:rPr lang="ru-RU" sz="32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000099"/>
                </a:solidFill>
                <a:latin typeface="Arial Black" pitchFamily="34" charset="0"/>
              </a:rPr>
              <a:t>під</a:t>
            </a:r>
            <a:r>
              <a:rPr lang="ru-RU" sz="3200" dirty="0">
                <a:solidFill>
                  <a:srgbClr val="000099"/>
                </a:solidFill>
                <a:latin typeface="Arial Black" pitchFamily="34" charset="0"/>
              </a:rPr>
              <a:t> час занять з </a:t>
            </a:r>
            <a:r>
              <a:rPr lang="ru-RU" sz="3200" dirty="0" err="1">
                <a:solidFill>
                  <a:srgbClr val="000099"/>
                </a:solidFill>
                <a:latin typeface="Arial Black" pitchFamily="34" charset="0"/>
              </a:rPr>
              <a:t>фізкультури</a:t>
            </a:r>
            <a:r>
              <a:rPr lang="ru-RU" sz="3200" dirty="0">
                <a:solidFill>
                  <a:srgbClr val="000099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700808"/>
            <a:ext cx="7200800" cy="39703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Перед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заняттям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відповідальні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особи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мають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ознайомитися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з планом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заняття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проаналізувати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відповідність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вимогам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програми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, стану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здоров’я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та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рівню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фізичної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підготовки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дітей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Визначити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хто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буде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під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час МПК вести протокол хронометражу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заняття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41878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76672"/>
            <a:ext cx="7055136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sz="4800" dirty="0">
                <a:latin typeface="Arial Black" pitchFamily="34" charset="0"/>
              </a:rPr>
              <a:t>МПК    </a:t>
            </a:r>
            <a:r>
              <a:rPr lang="ru-RU" sz="4800" dirty="0" err="1">
                <a:latin typeface="Arial Black" pitchFamily="34" charset="0"/>
              </a:rPr>
              <a:t>передбачає</a:t>
            </a:r>
            <a:r>
              <a:rPr lang="ru-RU" sz="4800" dirty="0">
                <a:latin typeface="Arial Black" pitchFamily="34" charset="0"/>
              </a:rPr>
              <a:t>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12777"/>
            <a:ext cx="8352928" cy="52629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>
                <a:latin typeface="Arial Black" pitchFamily="34" charset="0"/>
              </a:rPr>
              <a:t>• контроль за </a:t>
            </a:r>
            <a:r>
              <a:rPr lang="ru-RU" sz="3200" dirty="0" err="1">
                <a:latin typeface="Arial Black" pitchFamily="34" charset="0"/>
              </a:rPr>
              <a:t>навантаженням</a:t>
            </a:r>
            <a:r>
              <a:rPr lang="ru-RU" sz="3200" dirty="0">
                <a:latin typeface="Arial Black" pitchFamily="34" charset="0"/>
              </a:rPr>
              <a:t> </a:t>
            </a:r>
            <a:r>
              <a:rPr lang="ru-RU" sz="3200" dirty="0" err="1">
                <a:latin typeface="Arial Black" pitchFamily="34" charset="0"/>
              </a:rPr>
              <a:t>дітей</a:t>
            </a:r>
            <a:r>
              <a:rPr lang="ru-RU" sz="3200" dirty="0">
                <a:latin typeface="Arial Black" pitchFamily="34" charset="0"/>
              </a:rPr>
              <a:t>, </a:t>
            </a:r>
            <a:r>
              <a:rPr lang="ru-RU" sz="3200" dirty="0" err="1">
                <a:latin typeface="Arial Black" pitchFamily="34" charset="0"/>
              </a:rPr>
              <a:t>які</a:t>
            </a:r>
            <a:r>
              <a:rPr lang="ru-RU" sz="3200" dirty="0">
                <a:latin typeface="Arial Black" pitchFamily="34" charset="0"/>
              </a:rPr>
              <a:t> </a:t>
            </a:r>
            <a:r>
              <a:rPr lang="ru-RU" sz="3200" dirty="0" err="1">
                <a:latin typeface="Arial Black" pitchFamily="34" charset="0"/>
              </a:rPr>
              <a:t>включені</a:t>
            </a:r>
            <a:r>
              <a:rPr lang="ru-RU" sz="3200" dirty="0">
                <a:latin typeface="Arial Black" pitchFamily="34" charset="0"/>
              </a:rPr>
              <a:t> за станом </a:t>
            </a:r>
            <a:r>
              <a:rPr lang="ru-RU" sz="3200" dirty="0" err="1">
                <a:latin typeface="Arial Black" pitchFamily="34" charset="0"/>
              </a:rPr>
              <a:t>здоров’я</a:t>
            </a:r>
            <a:r>
              <a:rPr lang="ru-RU" sz="3200" dirty="0">
                <a:latin typeface="Arial Black" pitchFamily="34" charset="0"/>
              </a:rPr>
              <a:t> до </a:t>
            </a:r>
            <a:r>
              <a:rPr lang="ru-RU" sz="3200" dirty="0" err="1">
                <a:latin typeface="Arial Black" pitchFamily="34" charset="0"/>
              </a:rPr>
              <a:t>основної</a:t>
            </a:r>
            <a:r>
              <a:rPr lang="ru-RU" sz="3200" dirty="0">
                <a:latin typeface="Arial Black" pitchFamily="34" charset="0"/>
              </a:rPr>
              <a:t>, </a:t>
            </a:r>
            <a:r>
              <a:rPr lang="ru-RU" sz="3200" dirty="0" err="1">
                <a:latin typeface="Arial Black" pitchFamily="34" charset="0"/>
              </a:rPr>
              <a:t>підготовчої</a:t>
            </a:r>
            <a:r>
              <a:rPr lang="ru-RU" sz="3200" dirty="0">
                <a:latin typeface="Arial Black" pitchFamily="34" charset="0"/>
              </a:rPr>
              <a:t> та </a:t>
            </a:r>
            <a:r>
              <a:rPr lang="ru-RU" sz="3200" dirty="0" err="1">
                <a:latin typeface="Arial Black" pitchFamily="34" charset="0"/>
              </a:rPr>
              <a:t>спеціальної</a:t>
            </a:r>
            <a:r>
              <a:rPr lang="ru-RU" sz="3200" dirty="0">
                <a:latin typeface="Arial Black" pitchFamily="34" charset="0"/>
              </a:rPr>
              <a:t> </a:t>
            </a:r>
            <a:r>
              <a:rPr lang="ru-RU" sz="3200" dirty="0" err="1">
                <a:latin typeface="Arial Black" pitchFamily="34" charset="0"/>
              </a:rPr>
              <a:t>груп</a:t>
            </a:r>
            <a:r>
              <a:rPr lang="ru-RU" sz="3200" dirty="0">
                <a:latin typeface="Arial Black" pitchFamily="34" charset="0"/>
              </a:rPr>
              <a:t>; </a:t>
            </a:r>
          </a:p>
          <a:p>
            <a:pPr>
              <a:lnSpc>
                <a:spcPct val="150000"/>
              </a:lnSpc>
            </a:pPr>
            <a:endParaRPr lang="ru-RU" sz="3200" dirty="0"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3200" dirty="0">
                <a:latin typeface="Arial Black" pitchFamily="34" charset="0"/>
              </a:rPr>
              <a:t>• </a:t>
            </a:r>
            <a:r>
              <a:rPr lang="ru-RU" sz="3200" dirty="0" err="1">
                <a:latin typeface="Arial Black" pitchFamily="34" charset="0"/>
              </a:rPr>
              <a:t>аналіз</a:t>
            </a:r>
            <a:r>
              <a:rPr lang="ru-RU" sz="3200" dirty="0">
                <a:latin typeface="Arial Black" pitchFamily="34" charset="0"/>
              </a:rPr>
              <a:t> </a:t>
            </a:r>
            <a:r>
              <a:rPr lang="ru-RU" sz="3200" dirty="0" err="1">
                <a:latin typeface="Arial Black" pitchFamily="34" charset="0"/>
              </a:rPr>
              <a:t>дотримання</a:t>
            </a:r>
            <a:r>
              <a:rPr lang="ru-RU" sz="3200" dirty="0">
                <a:latin typeface="Arial Black" pitchFamily="34" charset="0"/>
              </a:rPr>
              <a:t> методики </a:t>
            </a:r>
            <a:r>
              <a:rPr lang="ru-RU" sz="3200" dirty="0" err="1">
                <a:latin typeface="Arial Black" pitchFamily="34" charset="0"/>
              </a:rPr>
              <a:t>проведення</a:t>
            </a:r>
            <a:r>
              <a:rPr lang="ru-RU" sz="3200" dirty="0">
                <a:latin typeface="Arial Black" pitchFamily="34" charset="0"/>
              </a:rPr>
              <a:t> </a:t>
            </a:r>
            <a:r>
              <a:rPr lang="ru-RU" sz="3200" dirty="0" err="1">
                <a:latin typeface="Arial Black" pitchFamily="34" charset="0"/>
              </a:rPr>
              <a:t>заняття</a:t>
            </a:r>
            <a:r>
              <a:rPr lang="ru-RU" sz="3200" dirty="0">
                <a:latin typeface="Arial Black" pitchFamily="34" charset="0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2302768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746" y="260648"/>
            <a:ext cx="7055136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sz="4800" dirty="0">
                <a:latin typeface="Arial Black" pitchFamily="34" charset="0"/>
              </a:rPr>
              <a:t>МПК    </a:t>
            </a:r>
            <a:r>
              <a:rPr lang="ru-RU" sz="4800" dirty="0" err="1">
                <a:latin typeface="Arial Black" pitchFamily="34" charset="0"/>
              </a:rPr>
              <a:t>передбачає</a:t>
            </a:r>
            <a:r>
              <a:rPr lang="ru-RU" sz="4800" dirty="0">
                <a:latin typeface="Arial Black" pitchFamily="34" charset="0"/>
              </a:rPr>
              <a:t>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9846" y="1196752"/>
            <a:ext cx="8634642" cy="52629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latin typeface="Arial Black" pitchFamily="34" charset="0"/>
              </a:rPr>
              <a:t>• </a:t>
            </a:r>
            <a:r>
              <a:rPr lang="ru-RU" sz="2800" dirty="0" err="1">
                <a:latin typeface="Arial Black" pitchFamily="34" charset="0"/>
              </a:rPr>
              <a:t>оцінка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санітарно-гігієнічних</a:t>
            </a:r>
            <a:r>
              <a:rPr lang="ru-RU" sz="2800" dirty="0">
                <a:latin typeface="Arial Black" pitchFamily="34" charset="0"/>
              </a:rPr>
              <a:t> умов </a:t>
            </a:r>
            <a:r>
              <a:rPr lang="ru-RU" sz="2800" dirty="0" err="1">
                <a:latin typeface="Arial Black" pitchFamily="34" charset="0"/>
              </a:rPr>
              <a:t>місця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проведення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заняття</a:t>
            </a:r>
            <a:r>
              <a:rPr lang="ru-RU" sz="2800" dirty="0">
                <a:latin typeface="Arial Black" pitchFamily="34" charset="0"/>
              </a:rPr>
              <a:t> (</a:t>
            </a:r>
            <a:r>
              <a:rPr lang="ru-RU" sz="2800" dirty="0" err="1">
                <a:latin typeface="Arial Black" pitchFamily="34" charset="0"/>
              </a:rPr>
              <a:t>температурний</a:t>
            </a:r>
            <a:r>
              <a:rPr lang="ru-RU" sz="2800" dirty="0">
                <a:latin typeface="Arial Black" pitchFamily="34" charset="0"/>
              </a:rPr>
              <a:t>, </a:t>
            </a:r>
            <a:r>
              <a:rPr lang="ru-RU" sz="2800" dirty="0" err="1">
                <a:latin typeface="Arial Black" pitchFamily="34" charset="0"/>
              </a:rPr>
              <a:t>світловий</a:t>
            </a:r>
            <a:r>
              <a:rPr lang="ru-RU" sz="2800" dirty="0">
                <a:latin typeface="Arial Black" pitchFamily="34" charset="0"/>
              </a:rPr>
              <a:t> та </a:t>
            </a:r>
            <a:r>
              <a:rPr lang="ru-RU" sz="2800" dirty="0" err="1">
                <a:latin typeface="Arial Black" pitchFamily="34" charset="0"/>
              </a:rPr>
              <a:t>повітряний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режими</a:t>
            </a:r>
            <a:r>
              <a:rPr lang="ru-RU" sz="2800" dirty="0">
                <a:latin typeface="Arial Black" pitchFamily="34" charset="0"/>
              </a:rPr>
              <a:t>, </a:t>
            </a:r>
            <a:r>
              <a:rPr lang="ru-RU" sz="2800" dirty="0" err="1">
                <a:latin typeface="Arial Black" pitchFamily="34" charset="0"/>
              </a:rPr>
              <a:t>дотримання</a:t>
            </a:r>
            <a:r>
              <a:rPr lang="ru-RU" sz="2800" dirty="0">
                <a:latin typeface="Arial Black" pitchFamily="34" charset="0"/>
              </a:rPr>
              <a:t> правил </a:t>
            </a:r>
            <a:r>
              <a:rPr lang="ru-RU" sz="2800" dirty="0" err="1">
                <a:latin typeface="Arial Black" pitchFamily="34" charset="0"/>
              </a:rPr>
              <a:t>безпеки</a:t>
            </a:r>
            <a:r>
              <a:rPr lang="ru-RU" sz="2800" dirty="0">
                <a:latin typeface="Arial Black" pitchFamily="34" charset="0"/>
              </a:rPr>
              <a:t>, </a:t>
            </a:r>
            <a:r>
              <a:rPr lang="ru-RU" sz="2800" dirty="0" err="1">
                <a:latin typeface="Arial Black" pitchFamily="34" charset="0"/>
              </a:rPr>
              <a:t>наявність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засобів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першої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медичної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допомоги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тощо</a:t>
            </a:r>
            <a:r>
              <a:rPr lang="ru-RU" sz="2800" dirty="0">
                <a:latin typeface="Arial Black" pitchFamily="34" charset="0"/>
              </a:rPr>
              <a:t>); </a:t>
            </a:r>
          </a:p>
          <a:p>
            <a:pPr>
              <a:lnSpc>
                <a:spcPct val="150000"/>
              </a:lnSpc>
            </a:pPr>
            <a:endParaRPr lang="ru-RU" sz="2800" dirty="0"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800" dirty="0">
                <a:latin typeface="Arial Black" pitchFamily="34" charset="0"/>
              </a:rPr>
              <a:t>• </a:t>
            </a:r>
            <a:r>
              <a:rPr lang="ru-RU" sz="2800" dirty="0" err="1">
                <a:latin typeface="Arial Black" pitchFamily="34" charset="0"/>
              </a:rPr>
              <a:t>аналіз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відповідності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одягу</a:t>
            </a:r>
            <a:r>
              <a:rPr lang="ru-RU" sz="2800" dirty="0">
                <a:latin typeface="Arial Black" pitchFamily="34" charset="0"/>
              </a:rPr>
              <a:t> та </a:t>
            </a:r>
            <a:r>
              <a:rPr lang="ru-RU" sz="2800" dirty="0" err="1">
                <a:latin typeface="Arial Black" pitchFamily="34" charset="0"/>
              </a:rPr>
              <a:t>взуття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умовам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проведення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заняття</a:t>
            </a:r>
            <a:r>
              <a:rPr lang="ru-RU" sz="2800" dirty="0">
                <a:latin typeface="Arial Black" pitchFamily="34" charset="0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7649330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76672"/>
            <a:ext cx="7055136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sz="4800" dirty="0">
                <a:latin typeface="Arial Black" pitchFamily="34" charset="0"/>
              </a:rPr>
              <a:t>МПК    </a:t>
            </a:r>
            <a:r>
              <a:rPr lang="ru-RU" sz="4800" dirty="0" err="1">
                <a:latin typeface="Arial Black" pitchFamily="34" charset="0"/>
              </a:rPr>
              <a:t>передбачає</a:t>
            </a:r>
            <a:r>
              <a:rPr lang="ru-RU" sz="4800" dirty="0">
                <a:latin typeface="Arial Black" pitchFamily="34" charset="0"/>
              </a:rPr>
              <a:t>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6720" y="1556792"/>
            <a:ext cx="8208912" cy="50783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•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моніторинг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відповідності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загального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навантаження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на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дітей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та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особливостей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їхнього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фізичного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розвитку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; </a:t>
            </a:r>
          </a:p>
          <a:p>
            <a:pPr>
              <a:lnSpc>
                <a:spcPct val="150000"/>
              </a:lnSpc>
            </a:pPr>
            <a:endParaRPr lang="ru-RU" sz="2400" dirty="0">
              <a:solidFill>
                <a:srgbClr val="000099"/>
              </a:solidFill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•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вивчення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реакції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організму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дітей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на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фізичне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навантаження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(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забезпечення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природної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потреби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рухатися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); </a:t>
            </a:r>
          </a:p>
          <a:p>
            <a:pPr>
              <a:lnSpc>
                <a:spcPct val="150000"/>
              </a:lnSpc>
            </a:pPr>
            <a:endParaRPr lang="ru-RU" sz="2400" dirty="0">
              <a:solidFill>
                <a:srgbClr val="000099"/>
              </a:solidFill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• хронометраж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заняття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055864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58635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3200" dirty="0" err="1">
                <a:latin typeface="Arial Black" pitchFamily="34" charset="0"/>
              </a:rPr>
              <a:t>Щоб</a:t>
            </a:r>
            <a:r>
              <a:rPr lang="ru-RU" sz="3200" dirty="0">
                <a:latin typeface="Arial Black" pitchFamily="34" charset="0"/>
              </a:rPr>
              <a:t> </a:t>
            </a:r>
            <a:r>
              <a:rPr lang="ru-RU" sz="3200" dirty="0" err="1">
                <a:latin typeface="Arial Black" pitchFamily="34" charset="0"/>
              </a:rPr>
              <a:t>визначити</a:t>
            </a:r>
            <a:r>
              <a:rPr lang="ru-RU" sz="3200" dirty="0">
                <a:latin typeface="Arial Black" pitchFamily="34" charset="0"/>
              </a:rPr>
              <a:t> </a:t>
            </a:r>
            <a:r>
              <a:rPr lang="ru-RU" sz="3200" dirty="0" err="1">
                <a:latin typeface="Arial Black" pitchFamily="34" charset="0"/>
              </a:rPr>
              <a:t>оптимальність</a:t>
            </a:r>
            <a:r>
              <a:rPr lang="ru-RU" sz="3200" dirty="0">
                <a:latin typeface="Arial Black" pitchFamily="34" charset="0"/>
              </a:rPr>
              <a:t> та </a:t>
            </a:r>
            <a:r>
              <a:rPr lang="ru-RU" sz="3200" dirty="0" err="1">
                <a:latin typeface="Arial Black" pitchFamily="34" charset="0"/>
              </a:rPr>
              <a:t>інтенсивність</a:t>
            </a:r>
            <a:r>
              <a:rPr lang="ru-RU" sz="3200" dirty="0">
                <a:latin typeface="Arial Black" pitchFamily="34" charset="0"/>
              </a:rPr>
              <a:t> </a:t>
            </a:r>
            <a:r>
              <a:rPr lang="ru-RU" sz="3200" dirty="0" err="1">
                <a:latin typeface="Arial Black" pitchFamily="34" charset="0"/>
              </a:rPr>
              <a:t>фізичних</a:t>
            </a:r>
            <a:r>
              <a:rPr lang="ru-RU" sz="3200" dirty="0">
                <a:latin typeface="Arial Black" pitchFamily="34" charset="0"/>
              </a:rPr>
              <a:t> </a:t>
            </a:r>
            <a:r>
              <a:rPr lang="ru-RU" sz="3200" dirty="0" err="1">
                <a:latin typeface="Arial Black" pitchFamily="34" charset="0"/>
              </a:rPr>
              <a:t>навантажень</a:t>
            </a:r>
            <a:r>
              <a:rPr lang="ru-RU" sz="3200" dirty="0">
                <a:latin typeface="Arial Black" pitchFamily="34" charset="0"/>
              </a:rPr>
              <a:t>,</a:t>
            </a:r>
          </a:p>
          <a:p>
            <a:pPr>
              <a:lnSpc>
                <a:spcPct val="200000"/>
              </a:lnSpc>
            </a:pPr>
            <a:r>
              <a:rPr lang="ru-RU" sz="3200" dirty="0">
                <a:latin typeface="Arial Black" pitchFamily="34" charset="0"/>
              </a:rPr>
              <a:t> </a:t>
            </a:r>
            <a:r>
              <a:rPr lang="ru-RU" sz="3200" dirty="0" err="1">
                <a:latin typeface="Arial Black" pitchFamily="34" charset="0"/>
              </a:rPr>
              <a:t>слід</a:t>
            </a:r>
            <a:r>
              <a:rPr lang="ru-RU" sz="3200" dirty="0">
                <a:latin typeface="Arial Black" pitchFamily="34" charset="0"/>
              </a:rPr>
              <a:t> </a:t>
            </a:r>
            <a:r>
              <a:rPr lang="ru-RU" sz="3200" dirty="0" err="1">
                <a:latin typeface="Arial Black" pitchFamily="34" charset="0"/>
              </a:rPr>
              <a:t>використовувати</a:t>
            </a:r>
            <a:r>
              <a:rPr lang="ru-RU" sz="3200" dirty="0">
                <a:latin typeface="Arial Black" pitchFamily="34" charset="0"/>
              </a:rPr>
              <a:t> </a:t>
            </a:r>
            <a:r>
              <a:rPr lang="ru-RU" sz="3200" dirty="0" err="1">
                <a:latin typeface="Arial Black" pitchFamily="34" charset="0"/>
              </a:rPr>
              <a:t>суб'єктивні</a:t>
            </a:r>
            <a:r>
              <a:rPr lang="ru-RU" sz="3200" dirty="0">
                <a:latin typeface="Arial Black" pitchFamily="34" charset="0"/>
              </a:rPr>
              <a:t>, </a:t>
            </a:r>
            <a:r>
              <a:rPr lang="ru-RU" sz="3200" dirty="0" err="1">
                <a:latin typeface="Arial Black" pitchFamily="34" charset="0"/>
              </a:rPr>
              <a:t>об’єктивні</a:t>
            </a:r>
            <a:r>
              <a:rPr lang="ru-RU" sz="3200" dirty="0">
                <a:latin typeface="Arial Black" pitchFamily="34" charset="0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ru-RU" sz="3200" dirty="0">
                <a:latin typeface="Arial Black" pitchFamily="34" charset="0"/>
              </a:rPr>
              <a:t>та </a:t>
            </a:r>
            <a:r>
              <a:rPr lang="ru-RU" sz="3200" dirty="0" err="1">
                <a:latin typeface="Arial Black" pitchFamily="34" charset="0"/>
              </a:rPr>
              <a:t>візуальні</a:t>
            </a:r>
            <a:r>
              <a:rPr lang="ru-RU" sz="3200" dirty="0">
                <a:latin typeface="Arial Black" pitchFamily="34" charset="0"/>
              </a:rPr>
              <a:t> </a:t>
            </a:r>
            <a:r>
              <a:rPr lang="ru-RU" sz="3200" dirty="0" err="1">
                <a:latin typeface="Arial Black" pitchFamily="34" charset="0"/>
              </a:rPr>
              <a:t>критерії</a:t>
            </a:r>
            <a:endParaRPr lang="ru-RU" sz="3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0160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6772"/>
            <a:ext cx="8352928" cy="169507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800" dirty="0" err="1">
                <a:latin typeface="Arial Black" pitchFamily="34" charset="0"/>
              </a:rPr>
              <a:t>Суб’єктивні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критерії</a:t>
            </a:r>
            <a:r>
              <a:rPr lang="ru-RU" sz="2800" dirty="0">
                <a:latin typeface="Arial Black" pitchFamily="34" charset="0"/>
              </a:rPr>
              <a:t> - </a:t>
            </a:r>
            <a:r>
              <a:rPr lang="ru-RU" sz="2800" dirty="0" err="1">
                <a:latin typeface="Arial Black" pitchFamily="34" charset="0"/>
              </a:rPr>
              <a:t>це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суб’єктивні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відчуття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дорослих</a:t>
            </a:r>
            <a:r>
              <a:rPr lang="ru-RU" sz="2800" dirty="0">
                <a:latin typeface="Arial Black" pitchFamily="34" charset="0"/>
              </a:rPr>
              <a:t> і </a:t>
            </a:r>
            <a:r>
              <a:rPr lang="ru-RU" sz="2800" dirty="0" err="1">
                <a:latin typeface="Arial Black" pitchFamily="34" charset="0"/>
              </a:rPr>
              <a:t>дітей</a:t>
            </a:r>
            <a:r>
              <a:rPr lang="ru-RU" sz="2800" dirty="0">
                <a:latin typeface="Arial Black" pitchFamily="34" charset="0"/>
              </a:rPr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2175" y="2204864"/>
            <a:ext cx="8568952" cy="225087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Об’єктивні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критерії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-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показники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діяльності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різних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систем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організму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дитини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(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індивідуальне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хронометрування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підрахунок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частоти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дихання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пульсометрія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тощо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4581128"/>
            <a:ext cx="7815511" cy="203132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err="1">
                <a:latin typeface="Arial Black" pitchFamily="34" charset="0"/>
              </a:rPr>
              <a:t>Візуальні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критерії</a:t>
            </a:r>
            <a:r>
              <a:rPr lang="ru-RU" sz="2800" dirty="0">
                <a:latin typeface="Arial Black" pitchFamily="34" charset="0"/>
              </a:rPr>
              <a:t> - </a:t>
            </a:r>
            <a:r>
              <a:rPr lang="ru-RU" sz="2800" dirty="0" err="1">
                <a:latin typeface="Arial Black" pitchFamily="34" charset="0"/>
              </a:rPr>
              <a:t>зовнішні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ознаки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реакцій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організму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дитини</a:t>
            </a:r>
            <a:r>
              <a:rPr lang="ru-RU" sz="2800" dirty="0">
                <a:latin typeface="Arial Black" pitchFamily="34" charset="0"/>
              </a:rPr>
              <a:t> на </a:t>
            </a:r>
            <a:r>
              <a:rPr lang="ru-RU" sz="2800" dirty="0" err="1">
                <a:latin typeface="Arial Black" pitchFamily="34" charset="0"/>
              </a:rPr>
              <a:t>навантаження</a:t>
            </a:r>
            <a:r>
              <a:rPr lang="ru-RU" sz="2800" dirty="0">
                <a:latin typeface="Arial Black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96035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8280920" cy="58980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Загальні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навантаження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-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це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сукупність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фізичних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психологічних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та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емоційних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навантажень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на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дітей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під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час занять з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фізичної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культури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Інтенсивність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загального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фізичного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навантаження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залежить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від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добору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фізичних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вправ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їх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складності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та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поєднання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частоти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повторень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26256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05684" cy="168603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b="1" u="sng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Закон України </a:t>
            </a:r>
            <a:br>
              <a:rPr lang="uk-UA" b="1" u="sng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uk-UA" b="1" u="sng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«Про дошкільну освіту»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19633"/>
            <a:ext cx="8399904" cy="4605711"/>
          </a:xfrm>
          <a:solidFill>
            <a:schemeClr val="tx1"/>
          </a:solidFill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Arial Black" panose="020B0A04020102020204" pitchFamily="34" charset="0"/>
              </a:rPr>
              <a:t>"</a:t>
            </a:r>
            <a:r>
              <a:rPr lang="ru-RU" dirty="0">
                <a:solidFill>
                  <a:srgbClr val="000099"/>
                </a:solidFill>
                <a:latin typeface="Arial Black" panose="020B0A04020102020204" pitchFamily="34" charset="0"/>
              </a:rPr>
              <a:t>8-1) </a:t>
            </a:r>
            <a:r>
              <a:rPr lang="ru-RU" sz="28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здорове</a:t>
            </a:r>
            <a:r>
              <a:rPr lang="ru-RU" sz="28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освітнє</a:t>
            </a:r>
            <a:r>
              <a:rPr lang="ru-RU" sz="28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anose="020B0A04020102020204" pitchFamily="34" charset="0"/>
              </a:rPr>
              <a:t>середовище</a:t>
            </a:r>
            <a:r>
              <a:rPr lang="ru-RU" sz="28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srgbClr val="000099"/>
                </a:solidFill>
                <a:latin typeface="Arial Black" panose="020B0A04020102020204" pitchFamily="34" charset="0"/>
              </a:rPr>
              <a:t>- </a:t>
            </a:r>
            <a:r>
              <a:rPr lang="ru-RU" i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сукупність</a:t>
            </a:r>
            <a:r>
              <a:rPr lang="ru-RU" i="1" dirty="0">
                <a:solidFill>
                  <a:srgbClr val="000099"/>
                </a:solidFill>
                <a:latin typeface="Arial Black" panose="020B0A04020102020204" pitchFamily="34" charset="0"/>
              </a:rPr>
              <a:t> умов, </a:t>
            </a:r>
            <a:r>
              <a:rPr lang="ru-RU" i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заходів</a:t>
            </a:r>
            <a:r>
              <a:rPr lang="ru-RU" i="1" dirty="0">
                <a:solidFill>
                  <a:srgbClr val="000099"/>
                </a:solidFill>
                <a:latin typeface="Arial Black" panose="020B0A04020102020204" pitchFamily="34" charset="0"/>
              </a:rPr>
              <a:t> і правил у </a:t>
            </a:r>
            <a:r>
              <a:rPr lang="ru-RU" i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закладі</a:t>
            </a:r>
            <a:r>
              <a:rPr lang="ru-RU" i="1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i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освіти</a:t>
            </a:r>
            <a:r>
              <a:rPr lang="ru-RU" i="1" dirty="0">
                <a:solidFill>
                  <a:srgbClr val="000099"/>
                </a:solidFill>
                <a:latin typeface="Arial Black" panose="020B0A04020102020204" pitchFamily="34" charset="0"/>
              </a:rPr>
              <a:t>, </a:t>
            </a:r>
            <a:r>
              <a:rPr lang="ru-RU" i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що</a:t>
            </a:r>
            <a:r>
              <a:rPr lang="ru-RU" i="1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i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спрямовані</a:t>
            </a:r>
            <a:r>
              <a:rPr lang="ru-RU" i="1" dirty="0">
                <a:solidFill>
                  <a:srgbClr val="000099"/>
                </a:solidFill>
                <a:latin typeface="Arial Black" panose="020B0A04020102020204" pitchFamily="34" charset="0"/>
              </a:rPr>
              <a:t> на </a:t>
            </a:r>
            <a:r>
              <a:rPr lang="ru-RU" i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формування</a:t>
            </a:r>
            <a:r>
              <a:rPr lang="ru-RU" i="1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i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культури</a:t>
            </a:r>
            <a:r>
              <a:rPr lang="ru-RU" i="1" dirty="0">
                <a:solidFill>
                  <a:srgbClr val="000099"/>
                </a:solidFill>
                <a:latin typeface="Arial Black" panose="020B0A04020102020204" pitchFamily="34" charset="0"/>
              </a:rPr>
              <a:t> здорового способу </a:t>
            </a:r>
            <a:r>
              <a:rPr lang="ru-RU" i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життя</a:t>
            </a:r>
            <a:r>
              <a:rPr lang="ru-RU" i="1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i="1" dirty="0">
                <a:solidFill>
                  <a:srgbClr val="000099"/>
                </a:solidFill>
                <a:latin typeface="Arial Black" panose="020B0A04020102020204" pitchFamily="34" charset="0"/>
              </a:rPr>
              <a:t>(</a:t>
            </a:r>
            <a:r>
              <a:rPr lang="ru-RU" i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знань</a:t>
            </a:r>
            <a:r>
              <a:rPr lang="ru-RU" i="1" dirty="0">
                <a:solidFill>
                  <a:srgbClr val="000099"/>
                </a:solidFill>
                <a:latin typeface="Arial Black" panose="020B0A04020102020204" pitchFamily="34" charset="0"/>
              </a:rPr>
              <a:t>, </a:t>
            </a:r>
            <a:r>
              <a:rPr lang="ru-RU" i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навичок</a:t>
            </a:r>
            <a:r>
              <a:rPr lang="ru-RU" i="1" dirty="0">
                <a:solidFill>
                  <a:srgbClr val="000099"/>
                </a:solidFill>
                <a:latin typeface="Arial Black" panose="020B0A04020102020204" pitchFamily="34" charset="0"/>
              </a:rPr>
              <a:t>, </a:t>
            </a:r>
            <a:r>
              <a:rPr lang="ru-RU" i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здатності</a:t>
            </a:r>
            <a:r>
              <a:rPr lang="ru-RU" i="1" dirty="0">
                <a:solidFill>
                  <a:srgbClr val="000099"/>
                </a:solidFill>
                <a:latin typeface="Arial Black" panose="020B0A04020102020204" pitchFamily="34" charset="0"/>
              </a:rPr>
              <a:t> та </a:t>
            </a:r>
            <a:r>
              <a:rPr lang="ru-RU" i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усвідомленої</a:t>
            </a:r>
            <a:r>
              <a:rPr lang="ru-RU" i="1" dirty="0">
                <a:solidFill>
                  <a:srgbClr val="000099"/>
                </a:solidFill>
                <a:latin typeface="Arial Black" panose="020B0A04020102020204" pitchFamily="34" charset="0"/>
              </a:rPr>
              <a:t> потреби) в </a:t>
            </a:r>
            <a:r>
              <a:rPr lang="ru-RU" i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усіх</a:t>
            </a:r>
            <a:r>
              <a:rPr lang="ru-RU" i="1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i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учасників</a:t>
            </a:r>
            <a:r>
              <a:rPr lang="ru-RU" i="1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i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освітнього</a:t>
            </a:r>
            <a:r>
              <a:rPr lang="ru-RU" i="1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i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процесу</a:t>
            </a:r>
            <a:r>
              <a:rPr lang="ru-RU" i="1" dirty="0">
                <a:solidFill>
                  <a:srgbClr val="000099"/>
                </a:solidFill>
                <a:latin typeface="Arial Black" panose="020B0A04020102020204" pitchFamily="34" charset="0"/>
              </a:rPr>
              <a:t> і </a:t>
            </a:r>
            <a:r>
              <a:rPr lang="ru-RU" i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зміцнення</a:t>
            </a:r>
            <a:r>
              <a:rPr lang="ru-RU" i="1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i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здоров’я</a:t>
            </a:r>
            <a:r>
              <a:rPr lang="ru-RU" i="1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i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дошкільників</a:t>
            </a:r>
            <a:r>
              <a:rPr lang="ru-RU" i="1" dirty="0">
                <a:solidFill>
                  <a:srgbClr val="000099"/>
                </a:solidFill>
                <a:latin typeface="Arial Black" panose="020B0A04020102020204" pitchFamily="34" charset="0"/>
              </a:rPr>
              <a:t> у </a:t>
            </a:r>
            <a:r>
              <a:rPr lang="ru-RU" sz="32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безпечному</a:t>
            </a:r>
            <a:r>
              <a:rPr lang="ru-RU" sz="32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освітньому</a:t>
            </a:r>
            <a:r>
              <a:rPr lang="ru-RU" sz="32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solidFill>
                  <a:srgbClr val="000099"/>
                </a:solidFill>
                <a:latin typeface="Arial Black" panose="020B0A04020102020204" pitchFamily="34" charset="0"/>
              </a:rPr>
              <a:t>середовищі</a:t>
            </a:r>
            <a:r>
              <a:rPr lang="ru-RU" i="1" dirty="0">
                <a:solidFill>
                  <a:srgbClr val="000099"/>
                </a:solidFill>
                <a:latin typeface="Arial Black" panose="020B0A04020102020204" pitchFamily="34" charset="0"/>
              </a:rPr>
              <a:t>,  шляхом </a:t>
            </a:r>
            <a:r>
              <a:rPr lang="ru-RU" i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організації</a:t>
            </a:r>
            <a:r>
              <a:rPr lang="ru-RU" i="1" dirty="0">
                <a:solidFill>
                  <a:srgbClr val="000099"/>
                </a:solidFill>
                <a:latin typeface="Arial Black" panose="020B0A04020102020204" pitchFamily="34" charset="0"/>
              </a:rPr>
              <a:t> оптимального </a:t>
            </a:r>
            <a:r>
              <a:rPr lang="ru-RU" i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розподілу</a:t>
            </a:r>
            <a:r>
              <a:rPr lang="ru-RU" i="1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i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рухової</a:t>
            </a:r>
            <a:r>
              <a:rPr lang="ru-RU" i="1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i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активності</a:t>
            </a:r>
            <a:r>
              <a:rPr lang="ru-RU" i="1" dirty="0">
                <a:solidFill>
                  <a:srgbClr val="000099"/>
                </a:solidFill>
                <a:latin typeface="Arial Black" panose="020B0A04020102020204" pitchFamily="34" charset="0"/>
              </a:rPr>
              <a:t>, </a:t>
            </a:r>
            <a:r>
              <a:rPr lang="ru-RU" i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фізичних</a:t>
            </a:r>
            <a:r>
              <a:rPr lang="ru-RU" i="1" dirty="0">
                <a:solidFill>
                  <a:srgbClr val="000099"/>
                </a:solidFill>
                <a:latin typeface="Arial Black" panose="020B0A04020102020204" pitchFamily="34" charset="0"/>
              </a:rPr>
              <a:t> та </a:t>
            </a:r>
            <a:r>
              <a:rPr lang="ru-RU" i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інтелектуальних</a:t>
            </a:r>
            <a:r>
              <a:rPr lang="ru-RU" i="1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i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навантажень</a:t>
            </a:r>
            <a:r>
              <a:rPr lang="ru-RU" i="1" dirty="0">
                <a:solidFill>
                  <a:srgbClr val="000099"/>
                </a:solidFill>
                <a:latin typeface="Arial Black" panose="020B0A04020102020204" pitchFamily="34" charset="0"/>
              </a:rPr>
              <a:t> і </a:t>
            </a:r>
            <a:r>
              <a:rPr lang="ru-RU" i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відпочинку</a:t>
            </a:r>
            <a:r>
              <a:rPr lang="ru-RU" i="1" dirty="0">
                <a:solidFill>
                  <a:srgbClr val="000099"/>
                </a:solidFill>
                <a:latin typeface="Arial Black" panose="020B0A04020102020204" pitchFamily="34" charset="0"/>
              </a:rPr>
              <a:t>, </a:t>
            </a:r>
            <a:r>
              <a:rPr lang="ru-RU" i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психологічного</a:t>
            </a:r>
            <a:r>
              <a:rPr lang="ru-RU" i="1" dirty="0">
                <a:solidFill>
                  <a:srgbClr val="000099"/>
                </a:solidFill>
                <a:latin typeface="Arial Black" panose="020B0A04020102020204" pitchFamily="34" charset="0"/>
              </a:rPr>
              <a:t> та психолого-</a:t>
            </a:r>
            <a:r>
              <a:rPr lang="ru-RU" i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педагогічного</a:t>
            </a:r>
            <a:r>
              <a:rPr lang="ru-RU" i="1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i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супроводу</a:t>
            </a:r>
            <a:r>
              <a:rPr lang="ru-RU" i="1" dirty="0">
                <a:solidFill>
                  <a:srgbClr val="000099"/>
                </a:solidFill>
                <a:latin typeface="Arial Black" panose="020B0A04020102020204" pitchFamily="34" charset="0"/>
              </a:rPr>
              <a:t>, </a:t>
            </a:r>
            <a:r>
              <a:rPr lang="ru-RU" i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формування</a:t>
            </a:r>
            <a:r>
              <a:rPr lang="ru-RU" i="1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i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культури</a:t>
            </a:r>
            <a:r>
              <a:rPr lang="ru-RU" i="1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i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особистої</a:t>
            </a:r>
            <a:r>
              <a:rPr lang="ru-RU" i="1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i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гігієни</a:t>
            </a:r>
            <a:r>
              <a:rPr lang="ru-RU" i="1" dirty="0">
                <a:solidFill>
                  <a:srgbClr val="000099"/>
                </a:solidFill>
                <a:latin typeface="Arial Black" panose="020B0A04020102020204" pitchFamily="34" charset="0"/>
              </a:rPr>
              <a:t>, </a:t>
            </a:r>
            <a:endParaRPr lang="ru-RU" sz="2000" i="1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6611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74159"/>
            <a:ext cx="8892480" cy="612885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err="1">
                <a:latin typeface="Arial Black" pitchFamily="34" charset="0"/>
              </a:rPr>
              <a:t>Досягнення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максимальної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моторної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щільності</a:t>
            </a:r>
            <a:r>
              <a:rPr lang="ru-RU" sz="2400" dirty="0">
                <a:latin typeface="Arial Black" pitchFamily="34" charset="0"/>
              </a:rPr>
              <a:t> занять не </a:t>
            </a:r>
            <a:r>
              <a:rPr lang="ru-RU" sz="2400" dirty="0" err="1">
                <a:latin typeface="Arial Black" pitchFamily="34" charset="0"/>
              </a:rPr>
              <a:t>має</a:t>
            </a:r>
            <a:r>
              <a:rPr lang="ru-RU" sz="2400" dirty="0">
                <a:latin typeface="Arial Black" pitchFamily="34" charset="0"/>
              </a:rPr>
              <a:t> бути </a:t>
            </a:r>
            <a:r>
              <a:rPr lang="ru-RU" sz="2400" dirty="0" err="1">
                <a:latin typeface="Arial Black" pitchFamily="34" charset="0"/>
              </a:rPr>
              <a:t>самоціллю</a:t>
            </a:r>
            <a:r>
              <a:rPr lang="ru-RU" sz="2400" dirty="0">
                <a:latin typeface="Arial Black" pitchFamily="34" charset="0"/>
              </a:rPr>
              <a:t> й </a:t>
            </a:r>
            <a:r>
              <a:rPr lang="ru-RU" sz="2400" dirty="0" err="1">
                <a:latin typeface="Arial Black" pitchFamily="34" charset="0"/>
              </a:rPr>
              <a:t>здійснюватися</a:t>
            </a:r>
            <a:r>
              <a:rPr lang="ru-RU" sz="2400" dirty="0">
                <a:latin typeface="Arial Black" pitchFamily="34" charset="0"/>
              </a:rPr>
              <a:t> за </a:t>
            </a:r>
            <a:r>
              <a:rPr lang="ru-RU" sz="2400" dirty="0" err="1">
                <a:latin typeface="Arial Black" pitchFamily="34" charset="0"/>
              </a:rPr>
              <a:t>рахунок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бездумної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інтенсифікації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навантажень</a:t>
            </a:r>
            <a:r>
              <a:rPr lang="ru-RU" sz="2400" dirty="0">
                <a:latin typeface="Arial Black" pitchFamily="34" charset="0"/>
              </a:rPr>
              <a:t> на </a:t>
            </a:r>
            <a:r>
              <a:rPr lang="ru-RU" sz="2400" dirty="0" err="1">
                <a:latin typeface="Arial Black" pitchFamily="34" charset="0"/>
              </a:rPr>
              <a:t>дітей</a:t>
            </a:r>
            <a:r>
              <a:rPr lang="ru-RU" sz="2400" dirty="0">
                <a:latin typeface="Arial Black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Якщо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моторна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щільність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заняття</a:t>
            </a:r>
            <a:r>
              <a:rPr lang="ru-RU" sz="2400" dirty="0">
                <a:latin typeface="Arial Black" pitchFamily="34" charset="0"/>
              </a:rPr>
              <a:t>  </a:t>
            </a:r>
            <a:r>
              <a:rPr lang="ru-RU" sz="2400" dirty="0" err="1">
                <a:latin typeface="Arial Black" pitchFamily="34" charset="0"/>
              </a:rPr>
              <a:t>вище</a:t>
            </a:r>
            <a:r>
              <a:rPr lang="ru-RU" sz="2400" dirty="0">
                <a:latin typeface="Arial Black" pitchFamily="34" charset="0"/>
              </a:rPr>
              <a:t> 70%, то </a:t>
            </a:r>
            <a:r>
              <a:rPr lang="ru-RU" sz="2400" dirty="0" err="1">
                <a:latin typeface="Arial Black" pitchFamily="34" charset="0"/>
              </a:rPr>
              <a:t>її</a:t>
            </a:r>
            <a:r>
              <a:rPr lang="ru-RU" sz="2400" dirty="0">
                <a:latin typeface="Arial Black" pitchFamily="34" charset="0"/>
              </a:rPr>
              <a:t>  </a:t>
            </a:r>
            <a:r>
              <a:rPr lang="ru-RU" sz="2400" dirty="0" err="1">
                <a:latin typeface="Arial Black" pitchFamily="34" charset="0"/>
              </a:rPr>
              <a:t>доцільно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вважати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високою</a:t>
            </a:r>
            <a:r>
              <a:rPr lang="ru-RU" sz="2400" dirty="0">
                <a:latin typeface="Arial Black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Різке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зростання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моторної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щільності</a:t>
            </a:r>
            <a:r>
              <a:rPr lang="ru-RU" sz="2400" dirty="0">
                <a:latin typeface="Arial Black" pitchFamily="34" charset="0"/>
              </a:rPr>
              <a:t> не буде </a:t>
            </a:r>
            <a:r>
              <a:rPr lang="ru-RU" sz="2400" dirty="0" err="1">
                <a:latin typeface="Arial Black" pitchFamily="34" charset="0"/>
              </a:rPr>
              <a:t>мати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позитивних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результатів</a:t>
            </a:r>
            <a:r>
              <a:rPr lang="ru-RU" sz="2400" dirty="0">
                <a:latin typeface="Arial Black" pitchFamily="34" charset="0"/>
              </a:rPr>
              <a:t> - </a:t>
            </a:r>
            <a:r>
              <a:rPr lang="ru-RU" sz="2400" dirty="0" err="1">
                <a:latin typeface="Arial Black" pitchFamily="34" charset="0"/>
              </a:rPr>
              <a:t>це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пов’язано</a:t>
            </a:r>
            <a:r>
              <a:rPr lang="ru-RU" sz="2400" dirty="0">
                <a:latin typeface="Arial Black" pitchFamily="34" charset="0"/>
              </a:rPr>
              <a:t> з </a:t>
            </a:r>
            <a:r>
              <a:rPr lang="ru-RU" sz="2400" dirty="0" err="1">
                <a:latin typeface="Arial Black" pitchFamily="34" charset="0"/>
              </a:rPr>
              <a:t>можливим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негативним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впливом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надмірних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фізичних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навантажень</a:t>
            </a:r>
            <a:r>
              <a:rPr lang="ru-RU" sz="2400" dirty="0">
                <a:latin typeface="Arial Black" pitchFamily="34" charset="0"/>
              </a:rPr>
              <a:t> на </a:t>
            </a:r>
            <a:r>
              <a:rPr lang="ru-RU" sz="2400" dirty="0" err="1">
                <a:latin typeface="Arial Black" pitchFamily="34" charset="0"/>
              </a:rPr>
              <a:t>організм</a:t>
            </a:r>
            <a:r>
              <a:rPr lang="ru-RU" sz="2400" dirty="0">
                <a:latin typeface="Arial Black" pitchFamily="34" charset="0"/>
              </a:rPr>
              <a:t> та з </a:t>
            </a:r>
            <a:r>
              <a:rPr lang="ru-RU" sz="2400" dirty="0" err="1">
                <a:latin typeface="Arial Black" pitchFamily="34" charset="0"/>
              </a:rPr>
              <a:t>недостатньою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педагогічною</a:t>
            </a:r>
            <a:r>
              <a:rPr lang="ru-RU" sz="2400" dirty="0">
                <a:latin typeface="Arial Black" pitchFamily="34" charset="0"/>
              </a:rPr>
              <a:t> стороною </a:t>
            </a:r>
            <a:r>
              <a:rPr lang="ru-RU" sz="2400" dirty="0" err="1">
                <a:latin typeface="Arial Black" pitchFamily="34" charset="0"/>
              </a:rPr>
              <a:t>заняття</a:t>
            </a:r>
            <a:r>
              <a:rPr lang="ru-RU" sz="2400" dirty="0">
                <a:latin typeface="Arial Black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81608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352928" cy="526297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800" dirty="0" err="1">
                <a:latin typeface="Arial Black" pitchFamily="34" charset="0"/>
              </a:rPr>
              <a:t>Під</a:t>
            </a:r>
            <a:r>
              <a:rPr lang="ru-RU" sz="2800" dirty="0">
                <a:latin typeface="Arial Black" pitchFamily="34" charset="0"/>
              </a:rPr>
              <a:t> час </a:t>
            </a:r>
            <a:r>
              <a:rPr lang="ru-RU" sz="2800" dirty="0" err="1">
                <a:latin typeface="Arial Black" pitchFamily="34" charset="0"/>
              </a:rPr>
              <a:t>проведення</a:t>
            </a:r>
            <a:r>
              <a:rPr lang="ru-RU" sz="2800" dirty="0">
                <a:latin typeface="Arial Black" pitchFamily="34" charset="0"/>
              </a:rPr>
              <a:t> МПК </a:t>
            </a:r>
            <a:r>
              <a:rPr lang="ru-RU" sz="2800" dirty="0" err="1">
                <a:latin typeface="Arial Black" pitchFamily="34" charset="0"/>
              </a:rPr>
              <a:t>також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слід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аналізувати</a:t>
            </a:r>
            <a:r>
              <a:rPr lang="ru-RU" sz="2800" dirty="0">
                <a:latin typeface="Arial Black" pitchFamily="34" charset="0"/>
              </a:rPr>
              <a:t>, </a:t>
            </a:r>
            <a:r>
              <a:rPr lang="ru-RU" sz="2800" dirty="0" err="1">
                <a:latin typeface="Arial Black" pitchFamily="34" charset="0"/>
              </a:rPr>
              <a:t>чи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враховують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інструктор</a:t>
            </a:r>
            <a:r>
              <a:rPr lang="ru-RU" sz="2800" dirty="0">
                <a:latin typeface="Arial Black" pitchFamily="34" charset="0"/>
              </a:rPr>
              <a:t> з </a:t>
            </a:r>
            <a:r>
              <a:rPr lang="ru-RU" sz="2800" dirty="0" err="1">
                <a:latin typeface="Arial Black" pitchFamily="34" charset="0"/>
              </a:rPr>
              <a:t>фізкультури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або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вихователь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орієнтовні</a:t>
            </a:r>
            <a:r>
              <a:rPr lang="ru-RU" sz="2800" dirty="0">
                <a:latin typeface="Arial Black" pitchFamily="34" charset="0"/>
              </a:rPr>
              <a:t> строки </a:t>
            </a:r>
            <a:r>
              <a:rPr lang="ru-RU" sz="2800" dirty="0" err="1">
                <a:latin typeface="Arial Black" pitchFamily="34" charset="0"/>
              </a:rPr>
              <a:t>перебування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дитини</a:t>
            </a:r>
            <a:r>
              <a:rPr lang="ru-RU" sz="2800" dirty="0">
                <a:latin typeface="Arial Black" pitchFamily="34" charset="0"/>
              </a:rPr>
              <a:t> в </a:t>
            </a:r>
            <a:r>
              <a:rPr lang="ru-RU" sz="2800" dirty="0" err="1">
                <a:latin typeface="Arial Black" pitchFamily="34" charset="0"/>
              </a:rPr>
              <a:t>підготовчій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групі</a:t>
            </a:r>
            <a:r>
              <a:rPr lang="ru-RU" sz="2800" dirty="0">
                <a:latin typeface="Arial Black" pitchFamily="34" charset="0"/>
              </a:rPr>
              <a:t> по </a:t>
            </a:r>
            <a:r>
              <a:rPr lang="ru-RU" sz="2800" dirty="0" err="1">
                <a:latin typeface="Arial Black" pitchFamily="34" charset="0"/>
              </a:rPr>
              <a:t>фізкультурі</a:t>
            </a:r>
            <a:endParaRPr lang="ru-RU" sz="2800" dirty="0">
              <a:latin typeface="Arial Black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2800" dirty="0">
                <a:latin typeface="Arial Black" pitchFamily="34" charset="0"/>
              </a:rPr>
              <a:t> (</a:t>
            </a:r>
            <a:r>
              <a:rPr lang="ru-RU" sz="2800" dirty="0" err="1">
                <a:latin typeface="Arial Black" pitchFamily="34" charset="0"/>
              </a:rPr>
              <a:t>після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перенесеного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захворювання</a:t>
            </a:r>
            <a:r>
              <a:rPr lang="ru-RU" sz="2800" dirty="0">
                <a:latin typeface="Arial Black" pitchFamily="34" charset="0"/>
              </a:rPr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5949280"/>
            <a:ext cx="5822428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Групи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здоров’я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визначає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лікар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>
                <a:solidFill>
                  <a:srgbClr val="000099"/>
                </a:solidFill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5764716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424936" cy="600395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Wingdings" pitchFamily="2" charset="2"/>
              <a:buChar char="q"/>
            </a:pP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Перша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група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– здорова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дитина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, яка не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має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відхилень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за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всіма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ознаками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здоров’я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або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має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незначні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відхилення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,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які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не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впливають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на стан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здоров’я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та не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потребують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корекції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;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дитина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не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хворіє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під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час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спостереження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9004472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526297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800" dirty="0">
                <a:latin typeface="Arial Black" pitchFamily="34" charset="0"/>
              </a:rPr>
              <a:t>Друга </a:t>
            </a:r>
            <a:r>
              <a:rPr lang="ru-RU" sz="2800" dirty="0" err="1">
                <a:latin typeface="Arial Black" pitchFamily="34" charset="0"/>
              </a:rPr>
              <a:t>група</a:t>
            </a:r>
            <a:r>
              <a:rPr lang="ru-RU" sz="2800" dirty="0">
                <a:latin typeface="Arial Black" pitchFamily="34" charset="0"/>
              </a:rPr>
              <a:t> – </a:t>
            </a:r>
            <a:r>
              <a:rPr lang="ru-RU" sz="2800" dirty="0" err="1">
                <a:latin typeface="Arial Black" pitchFamily="34" charset="0"/>
              </a:rPr>
              <a:t>дитина</a:t>
            </a:r>
            <a:r>
              <a:rPr lang="ru-RU" sz="2800" dirty="0">
                <a:latin typeface="Arial Black" pitchFamily="34" charset="0"/>
              </a:rPr>
              <a:t> з </a:t>
            </a:r>
            <a:r>
              <a:rPr lang="ru-RU" sz="2800" dirty="0" err="1">
                <a:latin typeface="Arial Black" pitchFamily="34" charset="0"/>
              </a:rPr>
              <a:t>ризиком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виникнення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хронічної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патології</a:t>
            </a:r>
            <a:r>
              <a:rPr lang="ru-RU" sz="2800" dirty="0">
                <a:latin typeface="Arial Black" pitchFamily="34" charset="0"/>
              </a:rPr>
              <a:t>, </a:t>
            </a:r>
          </a:p>
          <a:p>
            <a:pPr>
              <a:lnSpc>
                <a:spcPct val="200000"/>
              </a:lnSpc>
            </a:pPr>
            <a:r>
              <a:rPr lang="ru-RU" sz="2800" dirty="0">
                <a:latin typeface="Arial Black" pitchFamily="34" charset="0"/>
              </a:rPr>
              <a:t>з </a:t>
            </a:r>
            <a:r>
              <a:rPr lang="ru-RU" sz="2800" dirty="0" err="1">
                <a:latin typeface="Arial Black" pitchFamily="34" charset="0"/>
              </a:rPr>
              <a:t>функціональними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відхиленнями</a:t>
            </a:r>
            <a:r>
              <a:rPr lang="ru-RU" sz="2800" dirty="0">
                <a:latin typeface="Arial Black" pitchFamily="34" charset="0"/>
              </a:rPr>
              <a:t>, </a:t>
            </a:r>
            <a:r>
              <a:rPr lang="ru-RU" sz="2800" dirty="0" err="1">
                <a:latin typeface="Arial Black" pitchFamily="34" charset="0"/>
              </a:rPr>
              <a:t>обумовленими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ступенем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морфозіологічної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зрілості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органів</a:t>
            </a:r>
            <a:r>
              <a:rPr lang="ru-RU" sz="2800" dirty="0">
                <a:latin typeface="Arial Black" pitchFamily="34" charset="0"/>
              </a:rPr>
              <a:t> і систем;</a:t>
            </a:r>
          </a:p>
        </p:txBody>
      </p:sp>
    </p:spTree>
    <p:extLst>
      <p:ext uri="{BB962C8B-B14F-4D97-AF65-F5344CB8AC3E}">
        <p14:creationId xmlns:p14="http://schemas.microsoft.com/office/powerpoint/2010/main" val="16374879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88640"/>
            <a:ext cx="8856984" cy="35394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dirty="0"/>
              <a:t>•	</a:t>
            </a:r>
            <a:r>
              <a:rPr lang="ru-RU" sz="2800" dirty="0" err="1">
                <a:latin typeface="Arial Black" pitchFamily="34" charset="0"/>
              </a:rPr>
              <a:t>Третя</a:t>
            </a:r>
            <a:r>
              <a:rPr lang="ru-RU" sz="2800" dirty="0">
                <a:latin typeface="Arial Black" pitchFamily="34" charset="0"/>
              </a:rPr>
              <a:t>, </a:t>
            </a:r>
            <a:r>
              <a:rPr lang="ru-RU" sz="2800" dirty="0" err="1">
                <a:latin typeface="Arial Black" pitchFamily="34" charset="0"/>
              </a:rPr>
              <a:t>четверта</a:t>
            </a:r>
            <a:r>
              <a:rPr lang="ru-RU" sz="2800" dirty="0">
                <a:latin typeface="Arial Black" pitchFamily="34" charset="0"/>
              </a:rPr>
              <a:t> і </a:t>
            </a:r>
            <a:r>
              <a:rPr lang="ru-RU" sz="2800" dirty="0" err="1">
                <a:latin typeface="Arial Black" pitchFamily="34" charset="0"/>
              </a:rPr>
              <a:t>п’ята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групи</a:t>
            </a:r>
            <a:r>
              <a:rPr lang="ru-RU" sz="2800" dirty="0">
                <a:latin typeface="Arial Black" pitchFamily="34" charset="0"/>
              </a:rPr>
              <a:t> – </a:t>
            </a:r>
          </a:p>
          <a:p>
            <a:pPr>
              <a:lnSpc>
                <a:spcPct val="200000"/>
              </a:lnSpc>
            </a:pPr>
            <a:r>
              <a:rPr lang="ru-RU" sz="2800" dirty="0">
                <a:latin typeface="Arial Black" pitchFamily="34" charset="0"/>
              </a:rPr>
              <a:t>хвора </a:t>
            </a:r>
            <a:r>
              <a:rPr lang="ru-RU" sz="2800" dirty="0" err="1">
                <a:latin typeface="Arial Black" pitchFamily="34" charset="0"/>
              </a:rPr>
              <a:t>дитина</a:t>
            </a:r>
            <a:r>
              <a:rPr lang="ru-RU" sz="2800" dirty="0">
                <a:latin typeface="Arial Black" pitchFamily="34" charset="0"/>
              </a:rPr>
              <a:t> з </a:t>
            </a:r>
            <a:r>
              <a:rPr lang="ru-RU" sz="2800" dirty="0" err="1">
                <a:latin typeface="Arial Black" pitchFamily="34" charset="0"/>
              </a:rPr>
              <a:t>хронічною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патологією</a:t>
            </a:r>
            <a:r>
              <a:rPr lang="ru-RU" sz="2800" dirty="0">
                <a:latin typeface="Arial Black" pitchFamily="34" charset="0"/>
              </a:rPr>
              <a:t> в </a:t>
            </a:r>
            <a:r>
              <a:rPr lang="ru-RU" sz="2800" dirty="0" err="1">
                <a:latin typeface="Arial Black" pitchFamily="34" charset="0"/>
              </a:rPr>
              <a:t>стадії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компенсації</a:t>
            </a:r>
            <a:r>
              <a:rPr lang="ru-RU" sz="2800" dirty="0">
                <a:latin typeface="Arial Black" pitchFamily="34" charset="0"/>
              </a:rPr>
              <a:t>, </a:t>
            </a:r>
          </a:p>
          <a:p>
            <a:pPr>
              <a:lnSpc>
                <a:spcPct val="200000"/>
              </a:lnSpc>
            </a:pPr>
            <a:r>
              <a:rPr lang="ru-RU" sz="2800" dirty="0" err="1">
                <a:latin typeface="Arial Black" pitchFamily="34" charset="0"/>
              </a:rPr>
              <a:t>субкомпенсації</a:t>
            </a:r>
            <a:r>
              <a:rPr lang="ru-RU" sz="2800" dirty="0">
                <a:latin typeface="Arial Black" pitchFamily="34" charset="0"/>
              </a:rPr>
              <a:t> і </a:t>
            </a:r>
            <a:r>
              <a:rPr lang="ru-RU" sz="2800" dirty="0" err="1">
                <a:latin typeface="Arial Black" pitchFamily="34" charset="0"/>
              </a:rPr>
              <a:t>декомпенсації</a:t>
            </a:r>
            <a:r>
              <a:rPr lang="ru-RU" sz="2800" dirty="0">
                <a:latin typeface="Arial Black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1357" y="4005064"/>
            <a:ext cx="8280920" cy="230832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Відповідно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до стану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здоров’я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та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фізичного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розвитку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дітей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розподіляють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на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групи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фізичного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виховання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– </a:t>
            </a:r>
          </a:p>
          <a:p>
            <a:pPr>
              <a:lnSpc>
                <a:spcPct val="150000"/>
              </a:lnSpc>
            </a:pP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основну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підготовчу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 та </a:t>
            </a:r>
            <a:r>
              <a:rPr lang="ru-RU" sz="2400" dirty="0" err="1">
                <a:solidFill>
                  <a:srgbClr val="000099"/>
                </a:solidFill>
                <a:latin typeface="Arial Black" pitchFamily="34" charset="0"/>
              </a:rPr>
              <a:t>спеціальну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66427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568952" cy="62478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3200" dirty="0">
                <a:latin typeface="Arial Black" pitchFamily="34" charset="0"/>
              </a:rPr>
              <a:t>До </a:t>
            </a:r>
            <a:r>
              <a:rPr lang="ru-RU" sz="4000" dirty="0" err="1">
                <a:solidFill>
                  <a:srgbClr val="000099"/>
                </a:solidFill>
                <a:latin typeface="Arial Black" pitchFamily="34" charset="0"/>
              </a:rPr>
              <a:t>основної</a:t>
            </a:r>
            <a:r>
              <a:rPr lang="ru-RU" sz="40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000099"/>
                </a:solidFill>
                <a:latin typeface="Arial Black" pitchFamily="34" charset="0"/>
              </a:rPr>
              <a:t>групи</a:t>
            </a:r>
            <a:r>
              <a:rPr lang="ru-RU" sz="40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3200" dirty="0">
                <a:latin typeface="Arial Black" pitchFamily="34" charset="0"/>
              </a:rPr>
              <a:t>належать </a:t>
            </a:r>
            <a:r>
              <a:rPr lang="ru-RU" sz="3200" dirty="0" err="1">
                <a:latin typeface="Arial Black" pitchFamily="34" charset="0"/>
              </a:rPr>
              <a:t>діти</a:t>
            </a:r>
            <a:r>
              <a:rPr lang="ru-RU" sz="3200" dirty="0">
                <a:latin typeface="Arial Black" pitchFamily="34" charset="0"/>
              </a:rPr>
              <a:t> без </a:t>
            </a:r>
            <a:r>
              <a:rPr lang="ru-RU" sz="3200" dirty="0" err="1">
                <a:latin typeface="Arial Black" pitchFamily="34" charset="0"/>
              </a:rPr>
              <a:t>відхилень</a:t>
            </a:r>
            <a:r>
              <a:rPr lang="ru-RU" sz="3200" dirty="0">
                <a:latin typeface="Arial Black" pitchFamily="34" charset="0"/>
              </a:rPr>
              <a:t> </a:t>
            </a:r>
            <a:r>
              <a:rPr lang="ru-RU" sz="3200" dirty="0" err="1">
                <a:latin typeface="Arial Black" pitchFamily="34" charset="0"/>
              </a:rPr>
              <a:t>або</a:t>
            </a:r>
            <a:r>
              <a:rPr lang="ru-RU" sz="3200" dirty="0">
                <a:latin typeface="Arial Black" pitchFamily="34" charset="0"/>
              </a:rPr>
              <a:t> з </a:t>
            </a:r>
            <a:r>
              <a:rPr lang="ru-RU" sz="3200" dirty="0" err="1">
                <a:latin typeface="Arial Black" pitchFamily="34" charset="0"/>
              </a:rPr>
              <a:t>незначними</a:t>
            </a:r>
            <a:r>
              <a:rPr lang="ru-RU" sz="3200" dirty="0">
                <a:latin typeface="Arial Black" pitchFamily="34" charset="0"/>
              </a:rPr>
              <a:t> </a:t>
            </a:r>
            <a:r>
              <a:rPr lang="ru-RU" sz="3200" dirty="0" err="1">
                <a:latin typeface="Arial Black" pitchFamily="34" charset="0"/>
              </a:rPr>
              <a:t>відхиленнями</a:t>
            </a:r>
            <a:r>
              <a:rPr lang="ru-RU" sz="3200" dirty="0">
                <a:latin typeface="Arial Black" pitchFamily="34" charset="0"/>
              </a:rPr>
              <a:t> стану </a:t>
            </a:r>
            <a:r>
              <a:rPr lang="ru-RU" sz="3200" dirty="0" err="1">
                <a:latin typeface="Arial Black" pitchFamily="34" charset="0"/>
              </a:rPr>
              <a:t>здоров’я</a:t>
            </a:r>
            <a:r>
              <a:rPr lang="ru-RU" sz="3200" dirty="0">
                <a:latin typeface="Arial Black" pitchFamily="34" charset="0"/>
              </a:rPr>
              <a:t> та </a:t>
            </a:r>
            <a:r>
              <a:rPr lang="ru-RU" sz="3200" dirty="0" err="1">
                <a:latin typeface="Arial Black" pitchFamily="34" charset="0"/>
              </a:rPr>
              <a:t>достатню</a:t>
            </a:r>
            <a:r>
              <a:rPr lang="ru-RU" sz="3200" dirty="0">
                <a:latin typeface="Arial Black" pitchFamily="34" charset="0"/>
              </a:rPr>
              <a:t> </a:t>
            </a:r>
            <a:r>
              <a:rPr lang="ru-RU" sz="3200" dirty="0" err="1">
                <a:latin typeface="Arial Black" pitchFamily="34" charset="0"/>
              </a:rPr>
              <a:t>фізичну</a:t>
            </a:r>
            <a:r>
              <a:rPr lang="ru-RU" sz="3200" dirty="0">
                <a:latin typeface="Arial Black" pitchFamily="34" charset="0"/>
              </a:rPr>
              <a:t> </a:t>
            </a:r>
            <a:r>
              <a:rPr lang="ru-RU" sz="3200" dirty="0" err="1">
                <a:latin typeface="Arial Black" pitchFamily="34" charset="0"/>
              </a:rPr>
              <a:t>підготовленість</a:t>
            </a:r>
            <a:r>
              <a:rPr lang="ru-RU" sz="3200" dirty="0">
                <a:latin typeface="Arial Black" pitchFamily="34" charset="0"/>
              </a:rPr>
              <a:t>. З такими </a:t>
            </a:r>
            <a:r>
              <a:rPr lang="ru-RU" sz="3200" dirty="0" err="1">
                <a:latin typeface="Arial Black" pitchFamily="34" charset="0"/>
              </a:rPr>
              <a:t>дітьми</a:t>
            </a:r>
            <a:r>
              <a:rPr lang="ru-RU" sz="3200" dirty="0">
                <a:latin typeface="Arial Black" pitchFamily="34" charset="0"/>
              </a:rPr>
              <a:t> </a:t>
            </a:r>
            <a:r>
              <a:rPr lang="ru-RU" sz="3200" dirty="0" err="1">
                <a:latin typeface="Arial Black" pitchFamily="34" charset="0"/>
              </a:rPr>
              <a:t>заняття</a:t>
            </a:r>
            <a:r>
              <a:rPr lang="ru-RU" sz="3200" dirty="0">
                <a:latin typeface="Arial Black" pitchFamily="34" charset="0"/>
              </a:rPr>
              <a:t> </a:t>
            </a:r>
            <a:r>
              <a:rPr lang="ru-RU" sz="3200" dirty="0" err="1">
                <a:latin typeface="Arial Black" pitchFamily="34" charset="0"/>
              </a:rPr>
              <a:t>проводяться</a:t>
            </a:r>
            <a:r>
              <a:rPr lang="ru-RU" sz="3200" dirty="0">
                <a:latin typeface="Arial Black" pitchFamily="34" charset="0"/>
              </a:rPr>
              <a:t> без </a:t>
            </a:r>
            <a:r>
              <a:rPr lang="ru-RU" sz="3200" dirty="0" err="1">
                <a:latin typeface="Arial Black" pitchFamily="34" charset="0"/>
              </a:rPr>
              <a:t>обмежень</a:t>
            </a:r>
            <a:endParaRPr lang="ru-RU" sz="3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6550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496944" cy="563231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400" dirty="0">
                <a:latin typeface="Arial Black" pitchFamily="34" charset="0"/>
              </a:rPr>
              <a:t>До </a:t>
            </a:r>
            <a:r>
              <a:rPr lang="ru-RU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підготовчої</a:t>
            </a:r>
            <a:r>
              <a:rPr lang="ru-RU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 </a:t>
            </a:r>
            <a:r>
              <a:rPr lang="ru-RU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групи</a:t>
            </a:r>
            <a:r>
              <a:rPr lang="ru-RU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dirty="0">
                <a:latin typeface="Arial Black" pitchFamily="34" charset="0"/>
              </a:rPr>
              <a:t>належать </a:t>
            </a:r>
            <a:r>
              <a:rPr lang="ru-RU" sz="2400" dirty="0" err="1">
                <a:latin typeface="Arial Black" pitchFamily="34" charset="0"/>
              </a:rPr>
              <a:t>діти</a:t>
            </a:r>
            <a:r>
              <a:rPr lang="ru-RU" sz="2400" dirty="0">
                <a:latin typeface="Arial Black" pitchFamily="34" charset="0"/>
              </a:rPr>
              <a:t>, </a:t>
            </a:r>
            <a:r>
              <a:rPr lang="ru-RU" sz="2400" dirty="0" err="1">
                <a:latin typeface="Arial Black" pitchFamily="34" charset="0"/>
              </a:rPr>
              <a:t>які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мають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відхилення</a:t>
            </a:r>
            <a:r>
              <a:rPr lang="ru-RU" sz="2400" dirty="0">
                <a:latin typeface="Arial Black" pitchFamily="34" charset="0"/>
              </a:rPr>
              <a:t> у </a:t>
            </a:r>
            <a:r>
              <a:rPr lang="ru-RU" sz="2400" dirty="0" err="1">
                <a:latin typeface="Arial Black" pitchFamily="34" charset="0"/>
              </a:rPr>
              <a:t>стані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здоров’я</a:t>
            </a:r>
            <a:r>
              <a:rPr lang="ru-RU" sz="2400" dirty="0">
                <a:latin typeface="Arial Black" pitchFamily="34" charset="0"/>
              </a:rPr>
              <a:t> та </a:t>
            </a:r>
            <a:r>
              <a:rPr lang="ru-RU" sz="2400" dirty="0" err="1">
                <a:latin typeface="Arial Black" pitchFamily="34" charset="0"/>
              </a:rPr>
              <a:t>достатньо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фізично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підготовлені</a:t>
            </a:r>
            <a:r>
              <a:rPr lang="ru-RU" sz="2400" dirty="0">
                <a:latin typeface="Arial Black" pitchFamily="34" charset="0"/>
              </a:rPr>
              <a:t>,</a:t>
            </a:r>
          </a:p>
          <a:p>
            <a:pPr>
              <a:lnSpc>
                <a:spcPct val="200000"/>
              </a:lnSpc>
            </a:pPr>
            <a:r>
              <a:rPr lang="ru-RU" sz="2400" dirty="0">
                <a:latin typeface="Arial Black" pitchFamily="34" charset="0"/>
              </a:rPr>
              <a:t> а </a:t>
            </a:r>
            <a:r>
              <a:rPr lang="ru-RU" sz="2400" dirty="0" err="1">
                <a:latin typeface="Arial Black" pitchFamily="34" charset="0"/>
              </a:rPr>
              <a:t>також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діти</a:t>
            </a:r>
            <a:r>
              <a:rPr lang="ru-RU" sz="2400" dirty="0">
                <a:latin typeface="Arial Black" pitchFamily="34" charset="0"/>
              </a:rPr>
              <a:t> - </a:t>
            </a:r>
            <a:r>
              <a:rPr lang="ru-RU" sz="2400" dirty="0" err="1">
                <a:latin typeface="Arial Black" pitchFamily="34" charset="0"/>
              </a:rPr>
              <a:t>реконвалесценти</a:t>
            </a:r>
            <a:r>
              <a:rPr lang="ru-RU" sz="2400" dirty="0">
                <a:latin typeface="Arial Black" pitchFamily="34" charset="0"/>
              </a:rPr>
              <a:t>. </a:t>
            </a:r>
          </a:p>
          <a:p>
            <a:pPr>
              <a:lnSpc>
                <a:spcPct val="200000"/>
              </a:lnSpc>
            </a:pPr>
            <a:r>
              <a:rPr lang="ru-RU" sz="2400" dirty="0" err="1">
                <a:latin typeface="Arial Black" pitchFamily="34" charset="0"/>
              </a:rPr>
              <a:t>Заняття</a:t>
            </a:r>
            <a:r>
              <a:rPr lang="ru-RU" sz="2400" dirty="0">
                <a:latin typeface="Arial Black" pitchFamily="34" charset="0"/>
              </a:rPr>
              <a:t> з такими </a:t>
            </a:r>
            <a:r>
              <a:rPr lang="ru-RU" sz="2400" dirty="0" err="1">
                <a:latin typeface="Arial Black" pitchFamily="34" charset="0"/>
              </a:rPr>
              <a:t>дітьми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проводять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відповідно</a:t>
            </a:r>
            <a:r>
              <a:rPr lang="ru-RU" sz="2400" dirty="0">
                <a:latin typeface="Arial Black" pitchFamily="34" charset="0"/>
              </a:rPr>
              <a:t> до </a:t>
            </a:r>
            <a:r>
              <a:rPr lang="ru-RU" sz="2400" dirty="0" err="1">
                <a:latin typeface="Arial Black" pitchFamily="34" charset="0"/>
              </a:rPr>
              <a:t>програми</a:t>
            </a:r>
            <a:r>
              <a:rPr lang="ru-RU" sz="2400" dirty="0">
                <a:latin typeface="Arial Black" pitchFamily="34" charset="0"/>
              </a:rPr>
              <a:t>, але з </a:t>
            </a:r>
            <a:r>
              <a:rPr lang="ru-RU" sz="2400" dirty="0" err="1">
                <a:latin typeface="Arial Black" pitchFamily="34" charset="0"/>
              </a:rPr>
              <a:t>дотриманням</a:t>
            </a:r>
            <a:r>
              <a:rPr lang="ru-RU" sz="2400" dirty="0">
                <a:latin typeface="Arial Black" pitchFamily="34" charset="0"/>
              </a:rPr>
              <a:t> принципу </a:t>
            </a:r>
            <a:r>
              <a:rPr lang="ru-RU" sz="2400" dirty="0" err="1">
                <a:latin typeface="Arial Black" pitchFamily="34" charset="0"/>
              </a:rPr>
              <a:t>поступовості</a:t>
            </a:r>
            <a:r>
              <a:rPr lang="ru-RU" sz="2400" dirty="0">
                <a:latin typeface="Arial Black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211157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12968" cy="5632311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До </a:t>
            </a:r>
            <a:r>
              <a:rPr lang="ru-RU" sz="4000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спеціальної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групи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належать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діти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,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які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мають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значні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відхилення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в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стані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здоров’я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тимчасового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або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постійного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характеру.  </a:t>
            </a:r>
          </a:p>
          <a:p>
            <a:pPr>
              <a:lnSpc>
                <a:spcPct val="200000"/>
              </a:lnSpc>
            </a:pP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Заняття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з такими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дітьми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проводяться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за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спеціально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розробленими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програмами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38140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496944" cy="17543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err="1">
                <a:latin typeface="Arial Black" pitchFamily="34" charset="0"/>
              </a:rPr>
              <a:t>Результати</a:t>
            </a:r>
            <a:r>
              <a:rPr lang="ru-RU" sz="2400" dirty="0">
                <a:latin typeface="Arial Black" pitchFamily="34" charset="0"/>
              </a:rPr>
              <a:t> медико-</a:t>
            </a:r>
            <a:r>
              <a:rPr lang="ru-RU" sz="2400" dirty="0" err="1">
                <a:latin typeface="Arial Black" pitchFamily="34" charset="0"/>
              </a:rPr>
              <a:t>педагогічних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спостережень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під</a:t>
            </a:r>
            <a:r>
              <a:rPr lang="ru-RU" sz="2400" dirty="0">
                <a:latin typeface="Arial Black" pitchFamily="34" charset="0"/>
              </a:rPr>
              <a:t> час </a:t>
            </a:r>
            <a:r>
              <a:rPr lang="ru-RU" sz="2400" dirty="0" err="1">
                <a:latin typeface="Arial Black" pitchFamily="34" charset="0"/>
              </a:rPr>
              <a:t>заняття</a:t>
            </a:r>
            <a:r>
              <a:rPr lang="ru-RU" sz="2400" dirty="0">
                <a:latin typeface="Arial Black" pitchFamily="34" charset="0"/>
              </a:rPr>
              <a:t> з </a:t>
            </a:r>
            <a:r>
              <a:rPr lang="ru-RU" sz="2400" dirty="0" err="1">
                <a:latin typeface="Arial Black" pitchFamily="34" charset="0"/>
              </a:rPr>
              <a:t>фізкультури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слід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фіксувати</a:t>
            </a:r>
            <a:r>
              <a:rPr lang="ru-RU" sz="2400" dirty="0">
                <a:latin typeface="Arial Black" pitchFamily="34" charset="0"/>
              </a:rPr>
              <a:t> у </a:t>
            </a:r>
            <a:r>
              <a:rPr lang="ru-RU" sz="2400" dirty="0" err="1">
                <a:latin typeface="Arial Black" pitchFamily="34" charset="0"/>
              </a:rPr>
              <a:t>протоколі</a:t>
            </a:r>
            <a:r>
              <a:rPr lang="ru-RU" sz="2400" dirty="0">
                <a:latin typeface="Arial Black" pitchFamily="34" charset="0"/>
              </a:rPr>
              <a:t> медико-</a:t>
            </a:r>
            <a:r>
              <a:rPr lang="ru-RU" sz="2400" dirty="0" err="1">
                <a:latin typeface="Arial Black" pitchFamily="34" charset="0"/>
              </a:rPr>
              <a:t>педагогічного</a:t>
            </a:r>
            <a:r>
              <a:rPr lang="ru-RU" sz="2400" dirty="0">
                <a:latin typeface="Arial Black" pitchFamily="34" charset="0"/>
              </a:rPr>
              <a:t> контролю.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348880"/>
            <a:ext cx="8712968" cy="397031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За результатами МПК за потреби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коригують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плани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освітньої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роботи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з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фізичного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виховання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оздоровлення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зокрема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дозування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фізичних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навантажень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дітей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планують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заходи та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розробляють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практичні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рекомендації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щодо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поліпшення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оздоровчо-фізкультурної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роботи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тощо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377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9200"/>
            <a:ext cx="7848872" cy="1339592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/>
            <a:r>
              <a:rPr lang="uk-UA" dirty="0">
                <a:latin typeface="Arial Black" pitchFamily="34" charset="0"/>
              </a:rPr>
              <a:t>Права та обов'язки 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941168"/>
          </a:xfrm>
          <a:solidFill>
            <a:schemeClr val="tx1"/>
          </a:solidFill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sz="2400" dirty="0">
                <a:latin typeface="Arial Black" pitchFamily="34" charset="0"/>
              </a:rPr>
              <a:t>На академічну свободу;</a:t>
            </a:r>
          </a:p>
          <a:p>
            <a:r>
              <a:rPr lang="uk-UA" sz="2400" dirty="0">
                <a:latin typeface="Arial Black" pitchFamily="34" charset="0"/>
              </a:rPr>
              <a:t>Педагогічну ініціативу;</a:t>
            </a:r>
          </a:p>
          <a:p>
            <a:r>
              <a:rPr lang="uk-UA" sz="2400" dirty="0">
                <a:latin typeface="Arial Black" pitchFamily="34" charset="0"/>
              </a:rPr>
              <a:t>Розроблення та впровадження авторських навчальних програм, проектів, освітніх методик;</a:t>
            </a:r>
          </a:p>
          <a:p>
            <a:r>
              <a:rPr lang="uk-UA" sz="2400" dirty="0">
                <a:latin typeface="Arial Black" pitchFamily="34" charset="0"/>
              </a:rPr>
              <a:t>Підвищення кваліфікації, перепідготовку;</a:t>
            </a:r>
          </a:p>
          <a:p>
            <a:r>
              <a:rPr lang="uk-UA" sz="2400" dirty="0">
                <a:latin typeface="Arial Black" pitchFamily="34" charset="0"/>
              </a:rPr>
              <a:t>Доступ до інформаційних ресурсів і комунікацій що використовуються в освітньому процесі;</a:t>
            </a:r>
          </a:p>
          <a:p>
            <a:r>
              <a:rPr lang="uk-UA" sz="2400" dirty="0">
                <a:latin typeface="Arial Black" pitchFamily="34" charset="0"/>
              </a:rPr>
              <a:t>Справедливе та об'єктивне оцінювання своєї професійної діяльності.</a:t>
            </a:r>
          </a:p>
          <a:p>
            <a:r>
              <a:rPr lang="uk-UA" sz="2400" dirty="0">
                <a:latin typeface="Arial Black" pitchFamily="34" charset="0"/>
              </a:rPr>
              <a:t>Повний перелік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Стаття</a:t>
            </a:r>
            <a:r>
              <a:rPr lang="ru-RU" sz="2400" dirty="0">
                <a:latin typeface="Arial Black" pitchFamily="34" charset="0"/>
              </a:rPr>
              <a:t> 54 Закону України «Про </a:t>
            </a:r>
            <a:r>
              <a:rPr lang="ru-RU" sz="2400" dirty="0" err="1">
                <a:latin typeface="Arial Black" pitchFamily="34" charset="0"/>
              </a:rPr>
              <a:t>освіту</a:t>
            </a:r>
            <a:r>
              <a:rPr lang="ru-RU" sz="2400" dirty="0">
                <a:latin typeface="Arial Black" pitchFamily="34" charset="0"/>
              </a:rPr>
              <a:t>» від 05.09.2017 № 2145 - </a:t>
            </a:r>
            <a:r>
              <a:rPr lang="en-US" sz="2400" dirty="0">
                <a:latin typeface="Arial Black" pitchFamily="34" charset="0"/>
              </a:rPr>
              <a:t>VIII</a:t>
            </a:r>
            <a:endParaRPr lang="ru-RU" sz="2400" dirty="0">
              <a:latin typeface="Arial Black" pitchFamily="34" charset="0"/>
            </a:endParaRPr>
          </a:p>
          <a:p>
            <a:pPr marL="0" indent="0">
              <a:buNone/>
            </a:pP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799657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856" y="188640"/>
            <a:ext cx="8255888" cy="194668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Закон України «Про дошкільну освіту»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9"/>
            <a:ext cx="8543920" cy="4824536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>
                <a:latin typeface="Arial Black" panose="020B0A04020102020204" pitchFamily="34" charset="0"/>
              </a:rPr>
              <a:t>"</a:t>
            </a:r>
            <a:r>
              <a:rPr lang="ru-RU" sz="2400" i="1" dirty="0">
                <a:solidFill>
                  <a:srgbClr val="000099"/>
                </a:solidFill>
                <a:latin typeface="Arial Black" panose="020B0A04020102020204" pitchFamily="34" charset="0"/>
              </a:rPr>
              <a:t>8-1) здорового </a:t>
            </a:r>
            <a:r>
              <a:rPr lang="ru-RU" sz="2400" i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харчування</a:t>
            </a:r>
            <a:r>
              <a:rPr lang="ru-RU" sz="2400" i="1" dirty="0">
                <a:solidFill>
                  <a:srgbClr val="000099"/>
                </a:solidFill>
                <a:latin typeface="Arial Black" panose="020B0A04020102020204" pitchFamily="34" charset="0"/>
              </a:rPr>
              <a:t>, </a:t>
            </a:r>
            <a:r>
              <a:rPr lang="ru-RU" sz="2400" i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безпекового</a:t>
            </a:r>
            <a:r>
              <a:rPr lang="ru-RU" sz="2400" i="1" dirty="0">
                <a:solidFill>
                  <a:srgbClr val="000099"/>
                </a:solidFill>
                <a:latin typeface="Arial Black" panose="020B0A04020102020204" pitchFamily="34" charset="0"/>
              </a:rPr>
              <a:t>, </a:t>
            </a:r>
            <a:r>
              <a:rPr lang="ru-RU" sz="2400" i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екологічного</a:t>
            </a:r>
            <a:r>
              <a:rPr lang="ru-RU" sz="2400" i="1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400" i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мислення</a:t>
            </a:r>
            <a:r>
              <a:rPr lang="ru-RU" sz="2400" i="1" dirty="0">
                <a:solidFill>
                  <a:srgbClr val="000099"/>
                </a:solidFill>
                <a:latin typeface="Arial Black" panose="020B0A04020102020204" pitchFamily="34" charset="0"/>
              </a:rPr>
              <a:t> та </a:t>
            </a:r>
            <a:r>
              <a:rPr lang="ru-RU" sz="2400" i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поведінки</a:t>
            </a:r>
            <a:r>
              <a:rPr lang="ru-RU" sz="2400" i="1" dirty="0">
                <a:solidFill>
                  <a:srgbClr val="000099"/>
                </a:solidFill>
                <a:latin typeface="Arial Black" panose="020B0A04020102020204" pitchFamily="34" charset="0"/>
              </a:rPr>
              <a:t>, </a:t>
            </a:r>
          </a:p>
          <a:p>
            <a:pPr marL="0" indent="0">
              <a:buNone/>
            </a:pPr>
            <a:r>
              <a:rPr lang="ru-RU" sz="2400" i="1" dirty="0">
                <a:solidFill>
                  <a:srgbClr val="000099"/>
                </a:solidFill>
                <a:latin typeface="Arial Black" panose="020B0A04020102020204" pitchFamily="34" charset="0"/>
              </a:rPr>
              <a:t>у тому </a:t>
            </a:r>
            <a:r>
              <a:rPr lang="ru-RU" sz="2400" i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числі</a:t>
            </a:r>
            <a:r>
              <a:rPr lang="ru-RU" sz="2400" i="1" dirty="0">
                <a:solidFill>
                  <a:srgbClr val="000099"/>
                </a:solidFill>
                <a:latin typeface="Arial Black" panose="020B0A04020102020204" pitchFamily="34" charset="0"/>
              </a:rPr>
              <a:t> в </a:t>
            </a:r>
            <a:r>
              <a:rPr lang="ru-RU" sz="2400" i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інформаційному</a:t>
            </a:r>
            <a:r>
              <a:rPr lang="ru-RU" sz="2400" i="1" dirty="0">
                <a:solidFill>
                  <a:srgbClr val="000099"/>
                </a:solidFill>
                <a:latin typeface="Arial Black" panose="020B0A04020102020204" pitchFamily="34" charset="0"/>
              </a:rPr>
              <a:t>  цифровому </a:t>
            </a:r>
            <a:r>
              <a:rPr lang="ru-RU" sz="2400" i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середовищі</a:t>
            </a:r>
            <a:r>
              <a:rPr lang="ru-RU" sz="2400" i="1" dirty="0">
                <a:solidFill>
                  <a:srgbClr val="000099"/>
                </a:solidFill>
                <a:latin typeface="Arial Black" panose="020B0A04020102020204" pitchFamily="34" charset="0"/>
              </a:rPr>
              <a:t>, </a:t>
            </a:r>
          </a:p>
          <a:p>
            <a:pPr marL="0" indent="0">
              <a:buNone/>
            </a:pPr>
            <a:r>
              <a:rPr lang="ru-RU" sz="2400" i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культури</a:t>
            </a:r>
            <a:r>
              <a:rPr lang="ru-RU" sz="2400" i="1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400" i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діалогу</a:t>
            </a:r>
            <a:r>
              <a:rPr lang="ru-RU" sz="2400" i="1" dirty="0">
                <a:solidFill>
                  <a:srgbClr val="000099"/>
                </a:solidFill>
                <a:latin typeface="Arial Black" panose="020B0A04020102020204" pitchFamily="34" charset="0"/>
              </a:rPr>
              <a:t> та </a:t>
            </a:r>
            <a:r>
              <a:rPr lang="ru-RU" sz="2400" i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ненасильницької</a:t>
            </a:r>
            <a:r>
              <a:rPr lang="ru-RU" sz="2400" i="1" dirty="0">
                <a:solidFill>
                  <a:srgbClr val="000099"/>
                </a:solidFill>
                <a:latin typeface="Arial Black" panose="020B0A04020102020204" pitchFamily="34" charset="0"/>
              </a:rPr>
              <a:t>, </a:t>
            </a:r>
            <a:r>
              <a:rPr lang="ru-RU" sz="2400" i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безконфліктної</a:t>
            </a:r>
            <a:r>
              <a:rPr lang="ru-RU" sz="2400" i="1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400" i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комунікації</a:t>
            </a:r>
            <a:r>
              <a:rPr lang="ru-RU" sz="2400" i="1" dirty="0">
                <a:solidFill>
                  <a:srgbClr val="000099"/>
                </a:solidFill>
                <a:latin typeface="Arial Black" panose="020B0A04020102020204" pitchFamily="34" charset="0"/>
              </a:rPr>
              <a:t>, </a:t>
            </a:r>
          </a:p>
          <a:p>
            <a:pPr marL="0" indent="0">
              <a:buNone/>
            </a:pPr>
            <a:r>
              <a:rPr lang="ru-RU" sz="2400" i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проведення</a:t>
            </a:r>
            <a:r>
              <a:rPr lang="ru-RU" sz="2400" i="1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400" i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профілактичних</a:t>
            </a:r>
            <a:r>
              <a:rPr lang="ru-RU" sz="2400" i="1" dirty="0">
                <a:solidFill>
                  <a:srgbClr val="000099"/>
                </a:solidFill>
                <a:latin typeface="Arial Black" panose="020B0A04020102020204" pitchFamily="34" charset="0"/>
              </a:rPr>
              <a:t> і </a:t>
            </a:r>
            <a:r>
              <a:rPr lang="ru-RU" sz="2400" i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просвітницьких</a:t>
            </a:r>
            <a:r>
              <a:rPr lang="ru-RU" sz="2400" i="1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400" i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заходів</a:t>
            </a:r>
            <a:r>
              <a:rPr lang="ru-RU" sz="2400" i="1" dirty="0">
                <a:solidFill>
                  <a:srgbClr val="000099"/>
                </a:solidFill>
                <a:latin typeface="Arial Black" panose="020B0A04020102020204" pitchFamily="34" charset="0"/>
              </a:rPr>
              <a:t>, </a:t>
            </a:r>
            <a:r>
              <a:rPr lang="ru-RU" sz="2400" i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застосування</a:t>
            </a:r>
            <a:r>
              <a:rPr lang="ru-RU" sz="2400" i="1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400" i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ергономічних</a:t>
            </a:r>
            <a:r>
              <a:rPr lang="ru-RU" sz="2400" i="1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400" i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підходів</a:t>
            </a:r>
            <a:r>
              <a:rPr lang="ru-RU" sz="2400" i="1" dirty="0">
                <a:solidFill>
                  <a:srgbClr val="000099"/>
                </a:solidFill>
                <a:latin typeface="Arial Black" panose="020B0A04020102020204" pitchFamily="34" charset="0"/>
              </a:rPr>
              <a:t> у </a:t>
            </a:r>
            <a:r>
              <a:rPr lang="ru-RU" sz="3600" dirty="0" err="1">
                <a:solidFill>
                  <a:srgbClr val="000099"/>
                </a:solidFill>
                <a:latin typeface="Arial Black" panose="020B0A04020102020204" pitchFamily="34" charset="0"/>
              </a:rPr>
              <a:t>створенні</a:t>
            </a:r>
            <a:r>
              <a:rPr lang="ru-RU" sz="36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36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освітнього</a:t>
            </a:r>
            <a:r>
              <a:rPr lang="ru-RU" sz="36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3600" dirty="0" err="1">
                <a:solidFill>
                  <a:srgbClr val="000099"/>
                </a:solidFill>
                <a:latin typeface="Arial Black" panose="020B0A04020102020204" pitchFamily="34" charset="0"/>
              </a:rPr>
              <a:t>середовища</a:t>
            </a:r>
            <a:r>
              <a:rPr lang="ru-RU" sz="2400" i="1" dirty="0">
                <a:solidFill>
                  <a:srgbClr val="000099"/>
                </a:solidFill>
                <a:latin typeface="Arial Black" panose="020B0A04020102020204" pitchFamily="34" charset="0"/>
              </a:rPr>
              <a:t>";</a:t>
            </a:r>
          </a:p>
        </p:txBody>
      </p:sp>
    </p:spTree>
    <p:extLst>
      <p:ext uri="{BB962C8B-B14F-4D97-AF65-F5344CB8AC3E}">
        <p14:creationId xmlns:p14="http://schemas.microsoft.com/office/powerpoint/2010/main" val="24993162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622" y="1196752"/>
            <a:ext cx="8183880" cy="1512168"/>
          </a:xfrm>
        </p:spPr>
        <p:txBody>
          <a:bodyPr>
            <a:normAutofit/>
          </a:bodyPr>
          <a:lstStyle/>
          <a:p>
            <a:r>
              <a:rPr lang="uk-UA" sz="2000" dirty="0">
                <a:solidFill>
                  <a:schemeClr val="bg1"/>
                </a:solidFill>
                <a:latin typeface="Century" panose="02040604050505020304" pitchFamily="18" charset="0"/>
              </a:rPr>
              <a:t>Використані джерела:</a:t>
            </a:r>
            <a:endParaRPr lang="ru-RU" sz="20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4622" y="1501313"/>
            <a:ext cx="8512846" cy="56166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ru-RU" sz="2400" dirty="0">
              <a:solidFill>
                <a:srgbClr val="000099"/>
              </a:solidFill>
              <a:latin typeface="Century" panose="02040604050505020304" pitchFamily="18" charset="0"/>
            </a:endParaRPr>
          </a:p>
          <a:p>
            <a:pPr>
              <a:lnSpc>
                <a:spcPct val="150000"/>
              </a:lnSpc>
            </a:pPr>
            <a:endParaRPr lang="ru-RU" sz="1800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bg1"/>
                </a:solidFill>
                <a:latin typeface="Century" panose="02040604050505020304" pitchFamily="18" charset="0"/>
              </a:rPr>
              <a:t>Закон </a:t>
            </a:r>
            <a:r>
              <a:rPr lang="ru-RU" sz="1800" dirty="0" err="1">
                <a:solidFill>
                  <a:schemeClr val="bg1"/>
                </a:solidFill>
                <a:latin typeface="Century" panose="02040604050505020304" pitchFamily="18" charset="0"/>
              </a:rPr>
              <a:t>України</a:t>
            </a:r>
            <a:r>
              <a:rPr lang="ru-RU" sz="1800" dirty="0">
                <a:solidFill>
                  <a:schemeClr val="bg1"/>
                </a:solidFill>
                <a:latin typeface="Century" panose="02040604050505020304" pitchFamily="18" charset="0"/>
              </a:rPr>
              <a:t> Про </a:t>
            </a:r>
            <a:r>
              <a:rPr lang="ru-RU" sz="1800" dirty="0" err="1">
                <a:solidFill>
                  <a:schemeClr val="bg1"/>
                </a:solidFill>
                <a:latin typeface="Century" panose="02040604050505020304" pitchFamily="18" charset="0"/>
              </a:rPr>
              <a:t>дошкільну</a:t>
            </a:r>
            <a:r>
              <a:rPr lang="ru-RU" sz="1800" dirty="0">
                <a:solidFill>
                  <a:schemeClr val="bg1"/>
                </a:solidFill>
                <a:latin typeface="Century" panose="0204060405050502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Century" panose="02040604050505020304" pitchFamily="18" charset="0"/>
              </a:rPr>
              <a:t>освіту</a:t>
            </a:r>
            <a:r>
              <a:rPr lang="ru-RU" sz="1800" dirty="0">
                <a:solidFill>
                  <a:schemeClr val="bg1"/>
                </a:solidFill>
                <a:latin typeface="Century" panose="02040604050505020304" pitchFamily="18" charset="0"/>
              </a:rPr>
              <a:t>  </a:t>
            </a:r>
            <a:r>
              <a:rPr lang="ru-RU" sz="1800" dirty="0" err="1">
                <a:solidFill>
                  <a:schemeClr val="bg1"/>
                </a:solidFill>
                <a:latin typeface="Century" panose="02040604050505020304" pitchFamily="18" charset="0"/>
              </a:rPr>
              <a:t>від</a:t>
            </a:r>
            <a:r>
              <a:rPr lang="ru-RU" sz="1800" dirty="0">
                <a:solidFill>
                  <a:schemeClr val="bg1"/>
                </a:solidFill>
                <a:latin typeface="Century" panose="02040604050505020304" pitchFamily="18" charset="0"/>
              </a:rPr>
              <a:t> 06.06.2024 № 3788-IX;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bg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Закону </a:t>
            </a:r>
            <a:r>
              <a:rPr lang="ru-RU" sz="1800" dirty="0" err="1">
                <a:solidFill>
                  <a:schemeClr val="bg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800" dirty="0">
                <a:solidFill>
                  <a:schemeClr val="bg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«Про </a:t>
            </a:r>
            <a:r>
              <a:rPr lang="ru-RU" sz="1800" dirty="0" err="1">
                <a:solidFill>
                  <a:schemeClr val="bg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sz="1800" dirty="0">
                <a:solidFill>
                  <a:schemeClr val="bg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» </a:t>
            </a:r>
            <a:r>
              <a:rPr lang="ru-RU" sz="1800" dirty="0" err="1">
                <a:solidFill>
                  <a:schemeClr val="bg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800" dirty="0">
                <a:solidFill>
                  <a:schemeClr val="bg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05.09.2017 № 2145 – VIII;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Century" panose="02040604050505020304" pitchFamily="18" charset="0"/>
              </a:rPr>
              <a:t>Лист МОН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Century" panose="02040604050505020304" pitchFamily="18" charset="0"/>
              </a:rPr>
              <a:t>від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Century" panose="02040604050505020304" pitchFamily="18" charset="0"/>
              </a:rPr>
              <a:t> 12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Century" panose="02040604050505020304" pitchFamily="18" charset="0"/>
              </a:rPr>
              <a:t>грудня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Century" panose="02040604050505020304" pitchFamily="18" charset="0"/>
              </a:rPr>
              <a:t> 2019 № 1/9-765  «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Century" panose="02040604050505020304" pitchFamily="18" charset="0"/>
              </a:rPr>
              <a:t>Інструктивно-методичні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Century" panose="02040604050505020304" pitchFamily="18" charset="0"/>
              </a:rPr>
              <a:t>рекомендації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Century" panose="02040604050505020304" pitchFamily="18" charset="0"/>
              </a:rPr>
              <a:t> «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Century" panose="02040604050505020304" pitchFamily="18" charset="0"/>
              </a:rPr>
              <a:t>Організація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Century" panose="02040604050505020304" pitchFamily="18" charset="0"/>
              </a:rPr>
              <a:t> медико-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Century" panose="02040604050505020304" pitchFamily="18" charset="0"/>
              </a:rPr>
              <a:t>педагогічного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Century" panose="02040604050505020304" pitchFamily="18" charset="0"/>
              </a:rPr>
              <a:t> контролю на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Century" panose="02040604050505020304" pitchFamily="18" charset="0"/>
              </a:rPr>
              <a:t>заняттях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Century" panose="02040604050505020304" pitchFamily="18" charset="0"/>
              </a:rPr>
              <a:t> з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Century" panose="02040604050505020304" pitchFamily="18" charset="0"/>
              </a:rPr>
              <a:t>фізкультури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Century" panose="02040604050505020304" pitchFamily="18" charset="0"/>
              </a:rPr>
              <a:t> в закладах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Century" panose="02040604050505020304" pitchFamily="18" charset="0"/>
              </a:rPr>
              <a:t>дошкільної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Century" panose="02040604050505020304" pitchFamily="18" charset="0"/>
              </a:rPr>
              <a:t>освіти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Century" panose="02040604050505020304" pitchFamily="18" charset="0"/>
              </a:rPr>
              <a:t>»;</a:t>
            </a:r>
            <a:endParaRPr lang="uk-UA" sz="1800" dirty="0">
              <a:solidFill>
                <a:schemeClr val="bg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800" u="sng" dirty="0" err="1">
                <a:solidFill>
                  <a:schemeClr val="bg1"/>
                </a:solidFill>
                <a:latin typeface="Century" panose="020406040505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Професійний</a:t>
            </a:r>
            <a:r>
              <a:rPr lang="ru-RU" sz="1800" u="sng" dirty="0">
                <a:solidFill>
                  <a:schemeClr val="bg1"/>
                </a:solidFill>
                <a:latin typeface="Century" panose="020406040505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портрет </a:t>
            </a:r>
            <a:r>
              <a:rPr lang="ru-RU" sz="1800" u="sng" dirty="0" err="1">
                <a:solidFill>
                  <a:schemeClr val="bg1"/>
                </a:solidFill>
                <a:latin typeface="Century" panose="020406040505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інструктора</a:t>
            </a:r>
            <a:r>
              <a:rPr lang="ru-RU" sz="1800" u="sng" dirty="0">
                <a:solidFill>
                  <a:schemeClr val="bg1"/>
                </a:solidFill>
                <a:latin typeface="Century" panose="020406040505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з </a:t>
            </a:r>
            <a:r>
              <a:rPr lang="ru-RU" sz="1800" u="sng" dirty="0" err="1">
                <a:solidFill>
                  <a:schemeClr val="bg1"/>
                </a:solidFill>
                <a:latin typeface="Century" panose="020406040505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фізкультури</a:t>
            </a:r>
            <a:endParaRPr lang="ru-RU" sz="1800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ru-RU" sz="1800" u="sng" dirty="0">
                <a:solidFill>
                  <a:schemeClr val="bg1"/>
                </a:solidFill>
                <a:latin typeface="Century" panose="020406040505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 MCFR</a:t>
            </a:r>
            <a:r>
              <a:rPr lang="ru-RU" sz="1800" dirty="0">
                <a:solidFill>
                  <a:schemeClr val="bg1"/>
                </a:solidFill>
                <a:latin typeface="Century" panose="02040604050505020304" pitchFamily="18" charset="0"/>
              </a:rPr>
              <a:t>  </a:t>
            </a:r>
            <a:r>
              <a:rPr lang="ru-RU" sz="1800" u="sng" dirty="0">
                <a:solidFill>
                  <a:schemeClr val="bg1"/>
                </a:solidFill>
                <a:latin typeface="Century" panose="020406040505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https://emetodyst.mcfr.ua ›</a:t>
            </a:r>
            <a:endParaRPr lang="ru-RU" sz="1800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ru-RU" sz="22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3044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120" y="2204864"/>
            <a:ext cx="6924248" cy="1656184"/>
          </a:xfrm>
        </p:spPr>
        <p:txBody>
          <a:bodyPr>
            <a:normAutofit/>
          </a:bodyPr>
          <a:lstStyle/>
          <a:p>
            <a:pPr algn="ctr"/>
            <a:r>
              <a:rPr lang="uk-UA" sz="4800" dirty="0"/>
              <a:t>Дякую за увагу!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574942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488E190F-7FBD-4705-BBD1-D3A7116FE8C7}"/>
              </a:ext>
            </a:extLst>
          </p:cNvPr>
          <p:cNvSpPr/>
          <p:nvPr/>
        </p:nvSpPr>
        <p:spPr>
          <a:xfrm>
            <a:off x="179512" y="260648"/>
            <a:ext cx="8568952" cy="63963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Чинне законодавство визначає </a:t>
            </a:r>
          </a:p>
          <a:p>
            <a:pPr>
              <a:lnSpc>
                <a:spcPct val="150000"/>
              </a:lnSpc>
            </a:pPr>
            <a:r>
              <a:rPr lang="uk-UA" sz="36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план роботи обов’язковим документом</a:t>
            </a:r>
            <a:r>
              <a:rPr lang="uk-UA" sz="2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uk-UA" sz="2800" i="1" dirty="0">
                <a:solidFill>
                  <a:srgbClr val="000099"/>
                </a:solidFill>
                <a:latin typeface="Arial Black" panose="020B0A04020102020204" pitchFamily="34" charset="0"/>
              </a:rPr>
              <a:t>за формування та зберігання якого відповідає педагог.</a:t>
            </a:r>
          </a:p>
          <a:p>
            <a:pPr>
              <a:lnSpc>
                <a:spcPct val="150000"/>
              </a:lnSpc>
            </a:pPr>
            <a:r>
              <a:rPr lang="uk-UA" sz="2800" i="1" dirty="0">
                <a:solidFill>
                  <a:srgbClr val="000099"/>
                </a:solidFill>
                <a:latin typeface="Arial Black" panose="020B0A04020102020204" pitchFamily="34" charset="0"/>
              </a:rPr>
              <a:t>Модель планування, структуру і форму плану затверджує педагогічна рада, враховуючи досвід роботи педагогів, їхню обізнаність з вимогами програми та особливостями роботи закладу</a:t>
            </a:r>
            <a:r>
              <a:rPr lang="uk-UA" i="1" dirty="0">
                <a:solidFill>
                  <a:srgbClr val="000099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7950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64BD09FB-B154-490F-B86D-DBC98596DF64}"/>
              </a:ext>
            </a:extLst>
          </p:cNvPr>
          <p:cNvSpPr/>
          <p:nvPr/>
        </p:nvSpPr>
        <p:spPr>
          <a:xfrm>
            <a:off x="323528" y="260648"/>
            <a:ext cx="8568952" cy="589802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uk-UA" sz="2400" dirty="0">
                <a:solidFill>
                  <a:srgbClr val="000099"/>
                </a:solidFill>
                <a:latin typeface="Arial Black" panose="020B0A04020102020204" pitchFamily="34" charset="0"/>
              </a:rPr>
              <a:t>Плануючи роботу з фізичного виховання слід опиратись на освітню програму для дітей від 2 до 7 років «Дитина» - </a:t>
            </a:r>
          </a:p>
          <a:p>
            <a:pPr>
              <a:lnSpc>
                <a:spcPct val="200000"/>
              </a:lnSpc>
            </a:pPr>
            <a:r>
              <a:rPr lang="uk-UA" sz="2400" dirty="0">
                <a:solidFill>
                  <a:srgbClr val="000099"/>
                </a:solidFill>
                <a:latin typeface="Arial Black" panose="020B0A04020102020204" pitchFamily="34" charset="0"/>
              </a:rPr>
              <a:t>розділ «Здоров’я та фізичний розвиток», у якому визначено мету – «Виховання здорової, життєрадісної, активної дитини засобами фізичного виховання» та освітні завдання: </a:t>
            </a:r>
          </a:p>
          <a:p>
            <a:pPr>
              <a:lnSpc>
                <a:spcPct val="200000"/>
              </a:lnSpc>
            </a:pPr>
            <a:r>
              <a:rPr lang="uk-UA" sz="2400" dirty="0">
                <a:solidFill>
                  <a:srgbClr val="000099"/>
                </a:solidFill>
                <a:latin typeface="Arial Black" panose="020B0A04020102020204" pitchFamily="34" charset="0"/>
              </a:rPr>
              <a:t>оздоровчі; навчальні; виховні.</a:t>
            </a:r>
          </a:p>
        </p:txBody>
      </p:sp>
    </p:spTree>
    <p:extLst>
      <p:ext uri="{BB962C8B-B14F-4D97-AF65-F5344CB8AC3E}">
        <p14:creationId xmlns:p14="http://schemas.microsoft.com/office/powerpoint/2010/main" val="1185612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6C8BB7-CD0C-4F41-868C-AA786A5E3B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37" y="332656"/>
            <a:ext cx="8394903" cy="16710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CF9D46-7FD9-4632-8A36-235E516B1C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952" y="1955944"/>
            <a:ext cx="9144000" cy="45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87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482" y="188640"/>
            <a:ext cx="9158481" cy="593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541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23528" y="116632"/>
            <a:ext cx="8712968" cy="181588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>
                <a:latin typeface="Arial Black" pitchFamily="34" charset="0"/>
              </a:rPr>
              <a:t>У межах </a:t>
            </a:r>
            <a:r>
              <a:rPr lang="ru-RU" sz="2800" dirty="0" err="1">
                <a:latin typeface="Arial Black" pitchFamily="34" charset="0"/>
              </a:rPr>
              <a:t>професійної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діяльності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інструктор</a:t>
            </a:r>
            <a:r>
              <a:rPr lang="ru-RU" sz="2800" dirty="0">
                <a:latin typeface="Arial Black" pitchFamily="34" charset="0"/>
              </a:rPr>
              <a:t> з </a:t>
            </a:r>
            <a:r>
              <a:rPr lang="ru-RU" sz="2800" dirty="0" err="1">
                <a:latin typeface="Arial Black" pitchFamily="34" charset="0"/>
              </a:rPr>
              <a:t>фізкультури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оформлює</a:t>
            </a:r>
            <a:r>
              <a:rPr lang="ru-RU" sz="2800" dirty="0">
                <a:latin typeface="Arial Black" pitchFamily="34" charset="0"/>
              </a:rPr>
              <a:t> і </a:t>
            </a:r>
            <a:r>
              <a:rPr lang="ru-RU" sz="2800" dirty="0" err="1">
                <a:latin typeface="Arial Black" pitchFamily="34" charset="0"/>
              </a:rPr>
              <a:t>веде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обов’язкову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документацію</a:t>
            </a:r>
            <a:r>
              <a:rPr lang="ru-RU" sz="2800" dirty="0">
                <a:latin typeface="Arial Black" pitchFamily="34" charset="0"/>
              </a:rPr>
              <a:t> у </a:t>
            </a:r>
            <a:r>
              <a:rPr lang="ru-RU" sz="2800" dirty="0" err="1">
                <a:latin typeface="Arial Black" pitchFamily="34" charset="0"/>
              </a:rPr>
              <a:t>відповідності</a:t>
            </a:r>
            <a:r>
              <a:rPr lang="ru-RU" sz="2800" dirty="0">
                <a:latin typeface="Arial Black" pitchFamily="34" charset="0"/>
              </a:rPr>
              <a:t> до </a:t>
            </a:r>
            <a:r>
              <a:rPr lang="ru-RU" sz="2800" dirty="0" err="1">
                <a:latin typeface="Arial Black" pitchFamily="34" charset="0"/>
              </a:rPr>
              <a:t>номенклатури</a:t>
            </a:r>
            <a:r>
              <a:rPr lang="ru-RU" sz="2800" dirty="0">
                <a:latin typeface="Arial Black" pitchFamily="34" charset="0"/>
              </a:rPr>
              <a:t> справ</a:t>
            </a:r>
            <a:r>
              <a:rPr lang="ru-RU" dirty="0"/>
              <a:t>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496" y="1977630"/>
            <a:ext cx="8856984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Документація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інструктора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з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фізкультури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маркується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під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№ 04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2996952"/>
            <a:ext cx="8712968" cy="35394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04-01.  План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роботи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(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зберігається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1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рік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); </a:t>
            </a:r>
          </a:p>
          <a:p>
            <a:endParaRPr lang="ru-RU" sz="28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04-02.  Листок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здоров’я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дітей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 (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зберігається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5 р.);   </a:t>
            </a:r>
          </a:p>
          <a:p>
            <a:endParaRPr lang="ru-RU" sz="28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04-03.  План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проведення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фізкультурних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заходів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,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дійств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музично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-спортивного характеру (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зберігається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1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рік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); </a:t>
            </a:r>
          </a:p>
        </p:txBody>
      </p:sp>
    </p:spTree>
    <p:extLst>
      <p:ext uri="{BB962C8B-B14F-4D97-AF65-F5344CB8AC3E}">
        <p14:creationId xmlns:p14="http://schemas.microsoft.com/office/powerpoint/2010/main" val="1780277825"/>
      </p:ext>
    </p:extLst>
  </p:cSld>
  <p:clrMapOvr>
    <a:masterClrMapping/>
  </p:clrMapOvr>
</p:sld>
</file>

<file path=ppt/theme/theme1.xml><?xml version="1.0" encoding="utf-8"?>
<a:theme xmlns:a="http://schemas.openxmlformats.org/drawingml/2006/main" name="Скибка">
  <a:themeElements>
    <a:clrScheme name="Скибка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кибка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кибка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1173</TotalTime>
  <Words>1570</Words>
  <Application>Microsoft Office PowerPoint</Application>
  <PresentationFormat>Екран (4:3)</PresentationFormat>
  <Paragraphs>142</Paragraphs>
  <Slides>41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41</vt:i4>
      </vt:variant>
    </vt:vector>
  </HeadingPairs>
  <TitlesOfParts>
    <vt:vector size="48" baseType="lpstr">
      <vt:lpstr>Arial Black</vt:lpstr>
      <vt:lpstr>Century</vt:lpstr>
      <vt:lpstr>Century Gothic</vt:lpstr>
      <vt:lpstr>Times New Roman</vt:lpstr>
      <vt:lpstr>Wingdings</vt:lpstr>
      <vt:lpstr>Wingdings 3</vt:lpstr>
      <vt:lpstr>Скибка</vt:lpstr>
      <vt:lpstr>Презентація PowerPoint</vt:lpstr>
      <vt:lpstr>Основні нормативні документи:</vt:lpstr>
      <vt:lpstr>Закон України  «Про дошкільну освіту»</vt:lpstr>
      <vt:lpstr>Закон України «Про дошкільну освіту»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Права та обов'язки </vt:lpstr>
      <vt:lpstr>Використані джерела:</vt:lpstr>
      <vt:lpstr>Дякую за увагу!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Тарас Мельник</dc:creator>
  <cp:lastModifiedBy>Директор</cp:lastModifiedBy>
  <cp:revision>124</cp:revision>
  <dcterms:created xsi:type="dcterms:W3CDTF">2023-08-16T06:58:03Z</dcterms:created>
  <dcterms:modified xsi:type="dcterms:W3CDTF">2025-02-27T09:52:51Z</dcterms:modified>
</cp:coreProperties>
</file>